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03" d="100"/>
          <a:sy n="103" d="100"/>
        </p:scale>
        <p:origin x="-96" y="-3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t>7/14/17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7/14/17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7/14/17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7/14/17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7/14/17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7/14/17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7/14/17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t>7/14/17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7/14/17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7/14/17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7/14/17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7/14/17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17500"/>
            <a:ext cx="12192000" cy="3657600"/>
          </a:xfrm>
        </p:spPr>
        <p:txBody>
          <a:bodyPr>
            <a:normAutofit/>
          </a:bodyPr>
          <a:lstStyle/>
          <a:p>
            <a:pPr algn="ctr"/>
            <a:r>
              <a:rPr lang="ja-JP" altLang="en-US" sz="5400" dirty="0" smtClean="0"/>
              <a:t>ハイリスク乳がんセンター</a:t>
            </a:r>
            <a:r>
              <a:rPr lang="en-US" sz="5400" dirty="0" smtClean="0"/>
              <a:t/>
            </a:r>
            <a:br>
              <a:rPr lang="en-US" sz="5400" dirty="0" smtClean="0"/>
            </a:br>
            <a:r>
              <a:rPr lang="en-US" sz="5400" dirty="0" err="1" smtClean="0"/>
              <a:t>Kapiolani</a:t>
            </a:r>
            <a:r>
              <a:rPr lang="en-US" sz="5400" dirty="0" smtClean="0"/>
              <a:t> Women’s Center</a:t>
            </a:r>
            <a:r>
              <a:rPr lang="en-US" sz="6000" dirty="0" smtClean="0"/>
              <a:t/>
            </a:r>
            <a:br>
              <a:rPr lang="en-US" sz="6000" dirty="0" smtClean="0"/>
            </a:br>
            <a:r>
              <a:rPr lang="ja-JP" altLang="en-US" sz="3200" dirty="0" smtClean="0"/>
              <a:t>テリー</a:t>
            </a:r>
            <a:r>
              <a:rPr lang="en-US" sz="3200" dirty="0" err="1" smtClean="0"/>
              <a:t>Imada</a:t>
            </a:r>
            <a:r>
              <a:rPr lang="en-US" sz="3200" dirty="0" smtClean="0"/>
              <a:t>, APRN</a:t>
            </a:r>
            <a:br>
              <a:rPr lang="en-US" sz="3200" dirty="0" smtClean="0"/>
            </a:br>
            <a:r>
              <a:rPr lang="en-US" sz="3200" dirty="0" smtClean="0"/>
              <a:t>Adult Nurse Practitioner</a:t>
            </a:r>
            <a:endParaRPr lang="en-US" sz="3200" dirty="0"/>
          </a:p>
        </p:txBody>
      </p:sp>
      <p:sp>
        <p:nvSpPr>
          <p:cNvPr id="3" name="Subtitle 2"/>
          <p:cNvSpPr>
            <a:spLocks noGrp="1"/>
          </p:cNvSpPr>
          <p:nvPr>
            <p:ph type="subTitle" idx="1"/>
          </p:nvPr>
        </p:nvSpPr>
        <p:spPr>
          <a:xfrm>
            <a:off x="1100051" y="4610100"/>
            <a:ext cx="10058400" cy="1485900"/>
          </a:xfrm>
        </p:spPr>
        <p:txBody>
          <a:bodyPr>
            <a:normAutofit fontScale="77500" lnSpcReduction="20000"/>
          </a:bodyPr>
          <a:lstStyle/>
          <a:p>
            <a:pPr algn="ctr"/>
            <a:r>
              <a:rPr lang="ja-JP" altLang="en-US" dirty="0" smtClean="0"/>
              <a:t>主婦ソサエテイーオブハワイ</a:t>
            </a:r>
            <a:endParaRPr lang="en-US" dirty="0" smtClean="0"/>
          </a:p>
          <a:p>
            <a:pPr algn="ctr"/>
            <a:r>
              <a:rPr lang="en-US" dirty="0" smtClean="0"/>
              <a:t>Young Japanese Breast Cancer Network</a:t>
            </a:r>
          </a:p>
          <a:p>
            <a:pPr algn="ctr"/>
            <a:r>
              <a:rPr lang="en-US" dirty="0" smtClean="0"/>
              <a:t>(</a:t>
            </a:r>
            <a:r>
              <a:rPr lang="en-US" dirty="0" err="1" smtClean="0"/>
              <a:t>BCnetwork</a:t>
            </a:r>
            <a:r>
              <a:rPr lang="en-US" dirty="0" smtClean="0"/>
              <a:t>)</a:t>
            </a:r>
          </a:p>
          <a:p>
            <a:pPr algn="ctr"/>
            <a:r>
              <a:rPr lang="en-US" dirty="0" smtClean="0"/>
              <a:t>July 8, 2017</a:t>
            </a:r>
          </a:p>
          <a:p>
            <a:pPr algn="ctr"/>
            <a:endParaRPr lang="en-US" dirty="0"/>
          </a:p>
        </p:txBody>
      </p:sp>
      <p:pic>
        <p:nvPicPr>
          <p:cNvPr id="7170" name="Picture 2" descr="Image result for breast canc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0775" y="3155950"/>
            <a:ext cx="1847850" cy="24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8844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ハイリスの乳がんプログラムとは</a:t>
            </a:r>
            <a:r>
              <a:rPr lang="ja-JP" altLang="en-US" dirty="0"/>
              <a:t>？</a:t>
            </a:r>
            <a:endParaRPr lang="en-US" dirty="0"/>
          </a:p>
        </p:txBody>
      </p:sp>
      <p:sp>
        <p:nvSpPr>
          <p:cNvPr id="3" name="Content Placeholder 2"/>
          <p:cNvSpPr>
            <a:spLocks noGrp="1"/>
          </p:cNvSpPr>
          <p:nvPr>
            <p:ph idx="1"/>
          </p:nvPr>
        </p:nvSpPr>
        <p:spPr>
          <a:xfrm>
            <a:off x="1097280" y="1845734"/>
            <a:ext cx="8046720" cy="4023360"/>
          </a:xfrm>
        </p:spPr>
        <p:txBody>
          <a:bodyPr>
            <a:noAutofit/>
          </a:bodyPr>
          <a:lstStyle/>
          <a:p>
            <a:pPr>
              <a:buFont typeface="Wingdings" panose="05000000000000000000" pitchFamily="2" charset="2"/>
              <a:buChar char="§"/>
            </a:pPr>
            <a:r>
              <a:rPr lang="ja-JP" altLang="en-US" sz="2800" dirty="0" smtClean="0"/>
              <a:t>高いリスクを持つと思われる女性の乳がん予防とは何かを決める</a:t>
            </a:r>
            <a:r>
              <a:rPr lang="en-US" sz="2800" dirty="0" smtClean="0"/>
              <a:t>              </a:t>
            </a:r>
          </a:p>
          <a:p>
            <a:pPr>
              <a:buFont typeface="Wingdings" panose="05000000000000000000" pitchFamily="2" charset="2"/>
              <a:buChar char="§"/>
            </a:pPr>
            <a:r>
              <a:rPr lang="ja-JP" altLang="en-US" sz="2800" dirty="0" smtClean="0"/>
              <a:t>このプログラムは</a:t>
            </a:r>
            <a:r>
              <a:rPr lang="en-US" altLang="ja-JP" sz="2800" dirty="0" smtClean="0"/>
              <a:t>2005</a:t>
            </a:r>
            <a:r>
              <a:rPr lang="ja-JP" altLang="en-US" sz="2800" dirty="0" smtClean="0"/>
              <a:t>年から開始</a:t>
            </a:r>
            <a:endParaRPr lang="en-US" sz="2800" dirty="0" smtClean="0"/>
          </a:p>
          <a:p>
            <a:pPr>
              <a:buFont typeface="Wingdings" panose="05000000000000000000" pitchFamily="2" charset="2"/>
              <a:buChar char="§"/>
            </a:pPr>
            <a:r>
              <a:rPr lang="ja-JP" altLang="en-US" sz="2800" dirty="0" smtClean="0"/>
              <a:t>このプログラムは</a:t>
            </a:r>
            <a:r>
              <a:rPr lang="en-US" sz="2800" dirty="0" smtClean="0"/>
              <a:t>on </a:t>
            </a:r>
            <a:r>
              <a:rPr lang="en-US" sz="2800" dirty="0" err="1" smtClean="0"/>
              <a:t>O‘ahu</a:t>
            </a:r>
            <a:r>
              <a:rPr lang="en-US" sz="2800" dirty="0" smtClean="0"/>
              <a:t> </a:t>
            </a:r>
            <a:r>
              <a:rPr lang="ja-JP" altLang="en-US" sz="2800" dirty="0" smtClean="0"/>
              <a:t>だけで開始したが、現在は、すべてのハワイ州のカピオラニで開催している</a:t>
            </a:r>
            <a:endParaRPr lang="en-US" sz="2800" dirty="0" smtClean="0"/>
          </a:p>
          <a:p>
            <a:pPr>
              <a:buFont typeface="Wingdings" panose="05000000000000000000" pitchFamily="2" charset="2"/>
              <a:buChar char="§"/>
            </a:pPr>
            <a:r>
              <a:rPr lang="ja-JP" altLang="en-US" sz="2800" smtClean="0"/>
              <a:t>多くの専門家によるサービス</a:t>
            </a:r>
            <a:r>
              <a:rPr lang="ja-JP" altLang="en-US" sz="2800" dirty="0" smtClean="0"/>
              <a:t>です</a:t>
            </a:r>
            <a:endParaRPr lang="en-US" sz="2800" dirty="0" smtClean="0"/>
          </a:p>
          <a:p>
            <a:pPr>
              <a:buFont typeface="Wingdings" panose="05000000000000000000" pitchFamily="2" charset="2"/>
              <a:buChar char="§"/>
            </a:pPr>
            <a:r>
              <a:rPr lang="ja-JP" altLang="en-US" sz="2800" dirty="0" smtClean="0"/>
              <a:t>同様のプログラムはハワイ州ではカピオラニだけです。</a:t>
            </a:r>
            <a:endParaRPr lang="en-US" sz="2800" dirty="0"/>
          </a:p>
        </p:txBody>
      </p:sp>
      <p:pic>
        <p:nvPicPr>
          <p:cNvPr id="8194" name="Picture 2" descr="Image result for breast cancer PREVEN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8676" y="2646870"/>
            <a:ext cx="1914524" cy="2700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5696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ハイリスクの患者のクライテリア</a:t>
            </a:r>
            <a:endParaRPr lang="en-US" dirty="0"/>
          </a:p>
        </p:txBody>
      </p:sp>
      <p:sp>
        <p:nvSpPr>
          <p:cNvPr id="3" name="Content Placeholder 2"/>
          <p:cNvSpPr>
            <a:spLocks noGrp="1"/>
          </p:cNvSpPr>
          <p:nvPr>
            <p:ph idx="1"/>
          </p:nvPr>
        </p:nvSpPr>
        <p:spPr>
          <a:xfrm>
            <a:off x="1097280" y="1845734"/>
            <a:ext cx="10205720" cy="4262966"/>
          </a:xfrm>
        </p:spPr>
        <p:txBody>
          <a:bodyPr>
            <a:noAutofit/>
          </a:bodyPr>
          <a:lstStyle/>
          <a:p>
            <a:pPr>
              <a:buFont typeface="Wingdings" panose="05000000000000000000" pitchFamily="2" charset="2"/>
              <a:buChar char="§"/>
            </a:pPr>
            <a:r>
              <a:rPr lang="ja-JP" altLang="en-US" sz="2800" dirty="0" smtClean="0"/>
              <a:t>乳がん家族歴　</a:t>
            </a:r>
            <a:endParaRPr lang="en-US" altLang="ja-JP" sz="2800" dirty="0" smtClean="0"/>
          </a:p>
          <a:p>
            <a:pPr>
              <a:buFont typeface="Wingdings" panose="05000000000000000000" pitchFamily="2" charset="2"/>
              <a:buChar char="§"/>
            </a:pPr>
            <a:r>
              <a:rPr lang="ja-JP" altLang="en-US" sz="2800" dirty="0" smtClean="0"/>
              <a:t>卵巣がんの個人的か、家族歴</a:t>
            </a:r>
            <a:endParaRPr lang="en-US" altLang="ja-JP" sz="2800" dirty="0"/>
          </a:p>
          <a:p>
            <a:pPr>
              <a:buFont typeface="Wingdings" panose="05000000000000000000" pitchFamily="2" charset="2"/>
              <a:buChar char="§"/>
            </a:pPr>
            <a:r>
              <a:rPr lang="ja-JP" altLang="en-US" sz="2800" dirty="0" smtClean="0"/>
              <a:t>すでに遺伝子検査をして自分がハイリスクかもしれないと感じている方の場合</a:t>
            </a:r>
            <a:endParaRPr lang="en-US" altLang="ja-JP" sz="2800" dirty="0" smtClean="0"/>
          </a:p>
          <a:p>
            <a:pPr>
              <a:buFont typeface="Wingdings" panose="05000000000000000000" pitchFamily="2" charset="2"/>
              <a:buChar char="§"/>
            </a:pPr>
            <a:r>
              <a:rPr lang="ja-JP" altLang="en-US" sz="2800" dirty="0" smtClean="0"/>
              <a:t>家族歴が高い確率で乳がんを起こすと理解している場合</a:t>
            </a:r>
            <a:endParaRPr lang="en-US" altLang="ja-JP" sz="2800" dirty="0" smtClean="0"/>
          </a:p>
          <a:p>
            <a:pPr>
              <a:buFont typeface="Wingdings" panose="05000000000000000000" pitchFamily="2" charset="2"/>
              <a:buChar char="§"/>
            </a:pPr>
            <a:r>
              <a:rPr lang="ja-JP" altLang="en-US" sz="2800" dirty="0" smtClean="0"/>
              <a:t>以前にバイオプシーの経験があり、その結果が良性乳が　</a:t>
            </a:r>
            <a:r>
              <a:rPr lang="ja-JP" altLang="ja-JP" sz="2800" dirty="0"/>
              <a:t>　</a:t>
            </a:r>
            <a:r>
              <a:rPr lang="ja-JP" altLang="en-US" sz="2800" dirty="0" smtClean="0"/>
              <a:t>　がんであった方</a:t>
            </a:r>
            <a:endParaRPr lang="en-US" sz="2800" dirty="0" smtClean="0"/>
          </a:p>
          <a:p>
            <a:pPr lvl="1">
              <a:buFont typeface="Wingdings" panose="05000000000000000000" pitchFamily="2" charset="2"/>
              <a:buChar char="§"/>
            </a:pPr>
            <a:r>
              <a:rPr lang="ja-JP" altLang="en-US" sz="2800" dirty="0" smtClean="0"/>
              <a:t>非浸潤性乳がん</a:t>
            </a:r>
            <a:r>
              <a:rPr lang="en-US" sz="2800" dirty="0" smtClean="0"/>
              <a:t> (LCIS)</a:t>
            </a:r>
            <a:r>
              <a:rPr lang="ja-JP" altLang="en-US" sz="2800" dirty="0" smtClean="0"/>
              <a:t>の経験がある方</a:t>
            </a:r>
            <a:endParaRPr lang="en-US" sz="2800" dirty="0" smtClean="0"/>
          </a:p>
        </p:txBody>
      </p:sp>
      <p:pic>
        <p:nvPicPr>
          <p:cNvPr id="6148" name="Picture 4" descr="Image result for breast canc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3986" y="4178300"/>
            <a:ext cx="1558028" cy="215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280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36986"/>
          </a:xfrm>
        </p:spPr>
        <p:txBody>
          <a:bodyPr/>
          <a:lstStyle/>
          <a:p>
            <a:pPr algn="ctr"/>
            <a:r>
              <a:rPr lang="ja-JP" altLang="en-US" dirty="0" smtClean="0"/>
              <a:t>総合的サービス内容</a:t>
            </a:r>
            <a:endParaRPr lang="en-US"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
            </a:pPr>
            <a:r>
              <a:rPr lang="ja-JP" altLang="en-US" sz="2400" dirty="0" smtClean="0"/>
              <a:t>患者の個人的履歴と体力テスト</a:t>
            </a:r>
            <a:endParaRPr lang="en-US" sz="2400" dirty="0" smtClean="0"/>
          </a:p>
          <a:p>
            <a:pPr>
              <a:buFont typeface="Wingdings" panose="05000000000000000000" pitchFamily="2" charset="2"/>
              <a:buChar char="§"/>
            </a:pPr>
            <a:r>
              <a:rPr lang="ja-JP" altLang="en-US" sz="2400" dirty="0" smtClean="0"/>
              <a:t>個人の乳がんリスクを推定する</a:t>
            </a:r>
            <a:endParaRPr lang="en-US" sz="2400" dirty="0" smtClean="0"/>
          </a:p>
          <a:p>
            <a:pPr>
              <a:buFont typeface="Wingdings" panose="05000000000000000000" pitchFamily="2" charset="2"/>
              <a:buChar char="§"/>
            </a:pPr>
            <a:r>
              <a:rPr lang="ja-JP" altLang="en-US" sz="2400" dirty="0" smtClean="0"/>
              <a:t>乳房検査</a:t>
            </a:r>
            <a:r>
              <a:rPr lang="en-US" sz="2400" dirty="0" smtClean="0"/>
              <a:t> (</a:t>
            </a:r>
            <a:r>
              <a:rPr lang="ja-JP" altLang="en-US" sz="2400" dirty="0" smtClean="0"/>
              <a:t>ママグラフィー</a:t>
            </a:r>
            <a:r>
              <a:rPr lang="en-US" sz="2400" dirty="0" smtClean="0"/>
              <a:t>, </a:t>
            </a:r>
            <a:r>
              <a:rPr lang="ja-JP" altLang="en-US" sz="2400" dirty="0" smtClean="0"/>
              <a:t>ウルトラサウンド</a:t>
            </a:r>
            <a:r>
              <a:rPr lang="en-US" sz="2400" dirty="0" smtClean="0"/>
              <a:t>, </a:t>
            </a:r>
            <a:r>
              <a:rPr lang="ja-JP" altLang="en-US" sz="2400" dirty="0" smtClean="0"/>
              <a:t>そして</a:t>
            </a:r>
            <a:r>
              <a:rPr lang="en-US" sz="2400" dirty="0" smtClean="0"/>
              <a:t> MRI)</a:t>
            </a:r>
          </a:p>
          <a:p>
            <a:pPr>
              <a:buFont typeface="Wingdings" panose="05000000000000000000" pitchFamily="2" charset="2"/>
              <a:buChar char="§"/>
            </a:pPr>
            <a:r>
              <a:rPr lang="ja-JP" altLang="en-US" sz="2400" dirty="0" smtClean="0"/>
              <a:t>遺伝子のカウンセリングと検査</a:t>
            </a:r>
            <a:endParaRPr lang="en-US" sz="2400" dirty="0" smtClean="0"/>
          </a:p>
          <a:p>
            <a:pPr>
              <a:buFont typeface="Wingdings" panose="05000000000000000000" pitchFamily="2" charset="2"/>
              <a:buChar char="§"/>
            </a:pPr>
            <a:r>
              <a:rPr lang="en-US" sz="2400" dirty="0" smtClean="0"/>
              <a:t>Chemoprevention</a:t>
            </a:r>
            <a:r>
              <a:rPr lang="ja-JP" altLang="en-US" sz="2400" dirty="0" smtClean="0"/>
              <a:t>（化学治療プリゼンション）</a:t>
            </a:r>
            <a:endParaRPr lang="en-US" sz="2400" dirty="0" smtClean="0"/>
          </a:p>
          <a:p>
            <a:pPr>
              <a:buFont typeface="Wingdings" panose="05000000000000000000" pitchFamily="2" charset="2"/>
              <a:buChar char="§"/>
            </a:pPr>
            <a:r>
              <a:rPr lang="ja-JP" altLang="en-US" sz="2400" dirty="0" smtClean="0"/>
              <a:t>栄養カウンセリング</a:t>
            </a:r>
            <a:endParaRPr lang="en-US" sz="2400" dirty="0" smtClean="0"/>
          </a:p>
          <a:p>
            <a:pPr>
              <a:buFont typeface="Wingdings" panose="05000000000000000000" pitchFamily="2" charset="2"/>
              <a:buChar char="§"/>
            </a:pPr>
            <a:r>
              <a:rPr lang="ja-JP" altLang="en-US" sz="2400" dirty="0" smtClean="0"/>
              <a:t>運動サポート</a:t>
            </a:r>
            <a:endParaRPr lang="en-US" sz="2400" dirty="0" smtClean="0"/>
          </a:p>
          <a:p>
            <a:pPr>
              <a:buFont typeface="Wingdings" panose="05000000000000000000" pitchFamily="2" charset="2"/>
              <a:buChar char="§"/>
            </a:pPr>
            <a:r>
              <a:rPr lang="ja-JP" altLang="en-US" sz="2800" dirty="0" smtClean="0"/>
              <a:t>乳がんのリスクを下げるための教育サポート</a:t>
            </a:r>
            <a:endParaRPr lang="en-US" sz="2800" dirty="0"/>
          </a:p>
        </p:txBody>
      </p:sp>
      <p:pic>
        <p:nvPicPr>
          <p:cNvPr id="5124" name="Picture 4" descr="Image result for patient history"/>
          <p:cNvPicPr>
            <a:picLocks noChangeAspect="1" noChangeArrowheads="1"/>
          </p:cNvPicPr>
          <p:nvPr/>
        </p:nvPicPr>
        <p:blipFill rotWithShape="1">
          <a:blip r:embed="rId2">
            <a:extLst>
              <a:ext uri="{28A0092B-C50C-407E-A947-70E740481C1C}">
                <a14:useLocalDpi xmlns:a14="http://schemas.microsoft.com/office/drawing/2010/main" val="0"/>
              </a:ext>
            </a:extLst>
          </a:blip>
          <a:srcRect l="6306" r="5414" b="12162"/>
          <a:stretch/>
        </p:blipFill>
        <p:spPr bwMode="auto">
          <a:xfrm>
            <a:off x="8115301" y="3447915"/>
            <a:ext cx="3924300" cy="28055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47786" y="107467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9780621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2533" y="1198033"/>
            <a:ext cx="6959600" cy="2585323"/>
          </a:xfrm>
          <a:prstGeom prst="rect">
            <a:avLst/>
          </a:prstGeom>
          <a:noFill/>
        </p:spPr>
        <p:txBody>
          <a:bodyPr wrap="square" rtlCol="0">
            <a:spAutoFit/>
          </a:bodyPr>
          <a:lstStyle/>
          <a:p>
            <a:pPr algn="ctr"/>
            <a:r>
              <a:rPr lang="ja-JP" altLang="en-US" sz="4800" dirty="0" smtClean="0"/>
              <a:t>どうやったら私たちは、</a:t>
            </a:r>
            <a:endParaRPr lang="en-US" altLang="ja-JP" sz="4800" dirty="0" smtClean="0"/>
          </a:p>
          <a:p>
            <a:pPr algn="ctr"/>
            <a:r>
              <a:rPr lang="ja-JP" altLang="en-US" sz="4800" dirty="0" smtClean="0"/>
              <a:t>乳がんを少なくできる</a:t>
            </a:r>
            <a:endParaRPr lang="en-US" altLang="ja-JP" sz="4800" dirty="0" smtClean="0"/>
          </a:p>
          <a:p>
            <a:pPr algn="ctr"/>
            <a:r>
              <a:rPr lang="ja-JP" altLang="en-US" sz="4800" dirty="0" smtClean="0"/>
              <a:t>できるでしょうか</a:t>
            </a:r>
            <a:r>
              <a:rPr lang="en-US" sz="6600" dirty="0" smtClean="0"/>
              <a:t>?</a:t>
            </a:r>
            <a:endParaRPr lang="en-US" sz="6600" dirty="0"/>
          </a:p>
        </p:txBody>
      </p:sp>
      <p:pic>
        <p:nvPicPr>
          <p:cNvPr id="4098" name="Picture 2" descr="Image result for breast canc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4375" y="415507"/>
            <a:ext cx="4514850" cy="5676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2097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乳がん予防</a:t>
            </a:r>
            <a:r>
              <a:rPr lang="en-US" dirty="0" smtClean="0"/>
              <a:t> </a:t>
            </a:r>
            <a:br>
              <a:rPr lang="en-US" dirty="0" smtClean="0"/>
            </a:br>
            <a:r>
              <a:rPr lang="ja-JP" altLang="en-US" dirty="0" smtClean="0"/>
              <a:t>毎日の生活での心構え</a:t>
            </a:r>
            <a:endParaRPr lang="en-US" dirty="0"/>
          </a:p>
        </p:txBody>
      </p:sp>
      <p:sp>
        <p:nvSpPr>
          <p:cNvPr id="3" name="Content Placeholder 2"/>
          <p:cNvSpPr>
            <a:spLocks noGrp="1"/>
          </p:cNvSpPr>
          <p:nvPr>
            <p:ph idx="1"/>
          </p:nvPr>
        </p:nvSpPr>
        <p:spPr>
          <a:xfrm>
            <a:off x="1097280" y="1737360"/>
            <a:ext cx="10058400" cy="4131734"/>
          </a:xfrm>
        </p:spPr>
        <p:txBody>
          <a:bodyPr>
            <a:noAutofit/>
          </a:bodyPr>
          <a:lstStyle/>
          <a:p>
            <a:pPr>
              <a:buFont typeface="Wingdings" panose="05000000000000000000" pitchFamily="2" charset="2"/>
              <a:buChar char="§"/>
            </a:pPr>
            <a:r>
              <a:rPr lang="ja-JP" altLang="en-US" sz="3100" dirty="0" smtClean="0"/>
              <a:t>太らないこと</a:t>
            </a:r>
            <a:endParaRPr lang="en-US" sz="3100" dirty="0" smtClean="0"/>
          </a:p>
          <a:p>
            <a:pPr>
              <a:buFont typeface="Wingdings" panose="05000000000000000000" pitchFamily="2" charset="2"/>
              <a:buChar char="§"/>
            </a:pPr>
            <a:r>
              <a:rPr lang="ja-JP" altLang="en-US" sz="3100" dirty="0" smtClean="0"/>
              <a:t>運動</a:t>
            </a:r>
            <a:r>
              <a:rPr lang="en-US" sz="3100" dirty="0" smtClean="0"/>
              <a:t> (30 </a:t>
            </a:r>
            <a:r>
              <a:rPr lang="ja-JP" altLang="en-US" sz="3100" dirty="0" smtClean="0"/>
              <a:t>分の心臓を早める運動</a:t>
            </a:r>
            <a:r>
              <a:rPr lang="en-US" sz="3100" dirty="0" smtClean="0"/>
              <a:t>, </a:t>
            </a:r>
            <a:r>
              <a:rPr lang="ja-JP" altLang="en-US" sz="3100" dirty="0" smtClean="0"/>
              <a:t>１週間に５回</a:t>
            </a:r>
            <a:r>
              <a:rPr lang="en-US" sz="3100" dirty="0" smtClean="0"/>
              <a:t>)</a:t>
            </a:r>
          </a:p>
          <a:p>
            <a:pPr>
              <a:buFont typeface="Wingdings" panose="05000000000000000000" pitchFamily="2" charset="2"/>
              <a:buChar char="§"/>
            </a:pPr>
            <a:r>
              <a:rPr lang="ja-JP" altLang="en-US" sz="3100" dirty="0" smtClean="0"/>
              <a:t>栄養</a:t>
            </a:r>
            <a:r>
              <a:rPr lang="en-US" sz="3100" dirty="0" smtClean="0"/>
              <a:t> </a:t>
            </a:r>
            <a:r>
              <a:rPr lang="en-US" dirty="0" smtClean="0"/>
              <a:t>(</a:t>
            </a:r>
            <a:r>
              <a:rPr lang="ja-JP" altLang="en-US" dirty="0" smtClean="0"/>
              <a:t>脂肪</a:t>
            </a:r>
            <a:r>
              <a:rPr lang="en-US" dirty="0" smtClean="0"/>
              <a:t>/</a:t>
            </a:r>
            <a:r>
              <a:rPr lang="ja-JP" altLang="en-US" dirty="0" smtClean="0"/>
              <a:t>砂糖</a:t>
            </a:r>
            <a:r>
              <a:rPr lang="ja-JP" altLang="en-US" dirty="0" smtClean="0"/>
              <a:t>分の低い食物</a:t>
            </a:r>
            <a:r>
              <a:rPr lang="en-US" dirty="0" smtClean="0"/>
              <a:t>, </a:t>
            </a:r>
            <a:r>
              <a:rPr lang="ja-JP" altLang="en-US" dirty="0" smtClean="0"/>
              <a:t>高繊維</a:t>
            </a:r>
            <a:r>
              <a:rPr lang="en-US" dirty="0" smtClean="0"/>
              <a:t>, </a:t>
            </a:r>
            <a:r>
              <a:rPr lang="ja-JP" altLang="en-US" dirty="0" smtClean="0"/>
              <a:t>ホール</a:t>
            </a:r>
            <a:r>
              <a:rPr lang="ja-JP" altLang="en-US" dirty="0" smtClean="0"/>
              <a:t>穀物</a:t>
            </a:r>
            <a:r>
              <a:rPr lang="ja-JP" altLang="en-US" dirty="0" smtClean="0"/>
              <a:t>、野菜、フルーツ）</a:t>
            </a:r>
            <a:endParaRPr lang="en-US" dirty="0" smtClean="0"/>
          </a:p>
          <a:p>
            <a:pPr>
              <a:buFont typeface="Wingdings" panose="05000000000000000000" pitchFamily="2" charset="2"/>
              <a:buChar char="§"/>
            </a:pPr>
            <a:r>
              <a:rPr lang="ja-JP" altLang="en-US" sz="3100" dirty="0" smtClean="0"/>
              <a:t>アルコールの摂りすぎに気をつける</a:t>
            </a:r>
            <a:endParaRPr lang="en-US" sz="3100" dirty="0" smtClean="0"/>
          </a:p>
          <a:p>
            <a:pPr>
              <a:buFont typeface="Wingdings" panose="05000000000000000000" pitchFamily="2" charset="2"/>
              <a:buChar char="§"/>
            </a:pPr>
            <a:r>
              <a:rPr lang="ja-JP" altLang="en-US" sz="3100" dirty="0" smtClean="0"/>
              <a:t>禁煙は控える</a:t>
            </a:r>
            <a:endParaRPr lang="en-US" sz="3100" dirty="0" smtClean="0"/>
          </a:p>
          <a:p>
            <a:pPr>
              <a:buFont typeface="Wingdings" panose="05000000000000000000" pitchFamily="2" charset="2"/>
              <a:buChar char="§"/>
            </a:pPr>
            <a:r>
              <a:rPr lang="ja-JP" altLang="en-US" sz="3100" dirty="0" smtClean="0"/>
              <a:t>ストレスを控える</a:t>
            </a:r>
            <a:endParaRPr lang="en-US" sz="3100" dirty="0" smtClean="0"/>
          </a:p>
          <a:p>
            <a:pPr>
              <a:buFont typeface="Wingdings" panose="05000000000000000000" pitchFamily="2" charset="2"/>
              <a:buChar char="§"/>
            </a:pPr>
            <a:r>
              <a:rPr lang="ja-JP" altLang="en-US" sz="3100" dirty="0" smtClean="0"/>
              <a:t>乳ぼうのことをよく知ること</a:t>
            </a:r>
            <a:endParaRPr lang="en-US" sz="3100" dirty="0"/>
          </a:p>
        </p:txBody>
      </p:sp>
      <p:sp>
        <p:nvSpPr>
          <p:cNvPr id="4" name="AutoShape 2" descr="Image result for healthy liv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Image result for eat well and exerc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6586" y="3657600"/>
            <a:ext cx="3944594" cy="2490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49075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MAKE AN APPOINTMENT TO KAPIOLANI HIGH RISK BREAST PROGRAM</a:t>
            </a:r>
            <a:endParaRPr lang="en-US" dirty="0"/>
          </a:p>
        </p:txBody>
      </p:sp>
      <p:sp>
        <p:nvSpPr>
          <p:cNvPr id="3" name="Content Placeholder 2"/>
          <p:cNvSpPr>
            <a:spLocks noGrp="1"/>
          </p:cNvSpPr>
          <p:nvPr>
            <p:ph idx="1"/>
          </p:nvPr>
        </p:nvSpPr>
        <p:spPr>
          <a:xfrm>
            <a:off x="1097280" y="1845734"/>
            <a:ext cx="6090920" cy="4023360"/>
          </a:xfrm>
        </p:spPr>
        <p:txBody>
          <a:bodyPr>
            <a:normAutofit/>
          </a:bodyPr>
          <a:lstStyle/>
          <a:p>
            <a:pPr>
              <a:buFont typeface="Wingdings" panose="05000000000000000000" pitchFamily="2" charset="2"/>
              <a:buChar char="§"/>
            </a:pPr>
            <a:r>
              <a:rPr lang="en-US" sz="4000" dirty="0" smtClean="0"/>
              <a:t>Call </a:t>
            </a:r>
            <a:r>
              <a:rPr lang="en-US" sz="4000" dirty="0" err="1" smtClean="0"/>
              <a:t>Kapi‘olani</a:t>
            </a:r>
            <a:r>
              <a:rPr lang="en-US" sz="4000" dirty="0" smtClean="0"/>
              <a:t> Health </a:t>
            </a:r>
          </a:p>
          <a:p>
            <a:pPr marL="0" indent="0">
              <a:buNone/>
            </a:pPr>
            <a:r>
              <a:rPr lang="en-US" sz="4000" dirty="0"/>
              <a:t> </a:t>
            </a:r>
            <a:r>
              <a:rPr lang="en-US" sz="4000" dirty="0" smtClean="0"/>
              <a:t> Connection at </a:t>
            </a:r>
          </a:p>
          <a:p>
            <a:pPr marL="0" indent="0">
              <a:buNone/>
            </a:pPr>
            <a:r>
              <a:rPr lang="en-US" sz="4000" dirty="0" smtClean="0"/>
              <a:t>  808-527-2588 </a:t>
            </a:r>
          </a:p>
          <a:p>
            <a:pPr marL="0" indent="0">
              <a:buNone/>
            </a:pPr>
            <a:r>
              <a:rPr lang="en-US" sz="4000" dirty="0" smtClean="0"/>
              <a:t>  </a:t>
            </a:r>
            <a:r>
              <a:rPr lang="ja-JP" altLang="en-US" sz="3600" dirty="0" smtClean="0"/>
              <a:t>カピオラーニでの検診は、</a:t>
            </a:r>
            <a:endParaRPr lang="en-US" altLang="ja-JP" sz="3600" dirty="0" smtClean="0"/>
          </a:p>
          <a:p>
            <a:pPr marL="0" indent="0">
              <a:buNone/>
            </a:pPr>
            <a:r>
              <a:rPr lang="ja-JP" altLang="ja-JP" sz="3600" dirty="0"/>
              <a:t>　</a:t>
            </a:r>
            <a:r>
              <a:rPr lang="ja-JP" altLang="en-US" sz="3600" dirty="0" smtClean="0"/>
              <a:t>以上にお電話ください</a:t>
            </a:r>
            <a:endParaRPr lang="en-US" sz="3600" dirty="0" smtClean="0"/>
          </a:p>
        </p:txBody>
      </p:sp>
      <p:pic>
        <p:nvPicPr>
          <p:cNvPr id="2050" name="Picture 2" descr="Image result for telephone call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0801" y="2454064"/>
            <a:ext cx="2806700" cy="280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1602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4675" y="2557730"/>
            <a:ext cx="4902200" cy="1569660"/>
          </a:xfrm>
          <a:prstGeom prst="rect">
            <a:avLst/>
          </a:prstGeom>
          <a:noFill/>
        </p:spPr>
        <p:txBody>
          <a:bodyPr wrap="square" rtlCol="0">
            <a:spAutoFit/>
          </a:bodyPr>
          <a:lstStyle/>
          <a:p>
            <a:r>
              <a:rPr lang="ja-JP" altLang="en-US" sz="4800" dirty="0" smtClean="0"/>
              <a:t>ご質問はありますか</a:t>
            </a:r>
            <a:r>
              <a:rPr lang="en-US" sz="4800" dirty="0" smtClean="0"/>
              <a:t>?</a:t>
            </a:r>
            <a:endParaRPr lang="en-US" sz="4800" dirty="0"/>
          </a:p>
        </p:txBody>
      </p:sp>
      <p:pic>
        <p:nvPicPr>
          <p:cNvPr id="1028" name="Picture 4" descr="Image result for 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1975" y="1209675"/>
            <a:ext cx="6048375" cy="401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76653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02006FA4-1611-4B07-AF7F-85CF6D20EB3E}"/>
    </a:ext>
  </a:extLst>
</a:theme>
</file>

<file path=docProps/app.xml><?xml version="1.0" encoding="utf-8"?>
<Properties xmlns="http://schemas.openxmlformats.org/officeDocument/2006/extended-properties" xmlns:vt="http://schemas.openxmlformats.org/officeDocument/2006/docPropsVTypes">
  <Template>Retrospect</Template>
  <TotalTime>154</TotalTime>
  <Words>249</Words>
  <Application>Microsoft Macintosh PowerPoint</Application>
  <PresentationFormat>Custom</PresentationFormat>
  <Paragraphs>45</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Retrospect</vt:lpstr>
      <vt:lpstr>ハイリスク乳がんセンター Kapiolani Women’s Center テリーImada, APRN Adult Nurse Practitioner</vt:lpstr>
      <vt:lpstr>ハイリスの乳がんプログラムとは？</vt:lpstr>
      <vt:lpstr>ハイリスクの患者のクライテリア</vt:lpstr>
      <vt:lpstr>総合的サービス内容</vt:lpstr>
      <vt:lpstr>PowerPoint Presentation</vt:lpstr>
      <vt:lpstr>乳がん予防  毎日の生活での心構え</vt:lpstr>
      <vt:lpstr>HOW TO MAKE AN APPOINTMENT TO KAPIOLANI HIGH RISK BREAST PROGRAM</vt:lpstr>
      <vt:lpstr>PowerPoint Presentation</vt:lpstr>
    </vt:vector>
  </TitlesOfParts>
  <Company>Hawai‘i Pacific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RISK BREAST PROGRAM Kapiolani Women’s Center Terri Imada, APRN Adult Nurse Practitioner</dc:title>
  <dc:creator>Hamano, Kelsey</dc:creator>
  <cp:lastModifiedBy>Makiko Yamamoto</cp:lastModifiedBy>
  <cp:revision>18</cp:revision>
  <dcterms:created xsi:type="dcterms:W3CDTF">2017-06-23T23:56:29Z</dcterms:created>
  <dcterms:modified xsi:type="dcterms:W3CDTF">2017-07-14T17:55:56Z</dcterms:modified>
</cp:coreProperties>
</file>