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68" r:id="rId3"/>
    <p:sldId id="292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70" r:id="rId13"/>
    <p:sldId id="271" r:id="rId14"/>
    <p:sldId id="291" r:id="rId15"/>
    <p:sldId id="272" r:id="rId16"/>
    <p:sldId id="283" r:id="rId17"/>
    <p:sldId id="287" r:id="rId18"/>
    <p:sldId id="289" r:id="rId19"/>
    <p:sldId id="288" r:id="rId20"/>
    <p:sldId id="290" r:id="rId21"/>
    <p:sldId id="273" r:id="rId22"/>
    <p:sldId id="284" r:id="rId23"/>
    <p:sldId id="286" r:id="rId24"/>
    <p:sldId id="274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15" autoAdjust="0"/>
    <p:restoredTop sz="94660"/>
  </p:normalViewPr>
  <p:slideViewPr>
    <p:cSldViewPr>
      <p:cViewPr>
        <p:scale>
          <a:sx n="86" d="100"/>
          <a:sy n="86" d="100"/>
        </p:scale>
        <p:origin x="-1072" y="-6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E04869-965B-DA4B-8B33-AE2D62913760}" type="doc">
      <dgm:prSet loTypeId="urn:microsoft.com/office/officeart/2005/8/layout/venn1" loCatId="relationship" qsTypeId="urn:microsoft.com/office/officeart/2005/8/quickstyle/simple5" qsCatId="simple" csTypeId="urn:microsoft.com/office/officeart/2005/8/colors/accent1_2" csCatId="accent1" phldr="1"/>
      <dgm:spPr/>
    </dgm:pt>
    <dgm:pt modelId="{9D208B27-4E5E-2A40-9033-8A22DDF65E63}">
      <dgm:prSet phldrT="[Text]"/>
      <dgm:spPr/>
      <dgm:t>
        <a:bodyPr/>
        <a:lstStyle/>
        <a:p>
          <a:endParaRPr lang="en-US" dirty="0"/>
        </a:p>
      </dgm:t>
    </dgm:pt>
    <dgm:pt modelId="{E12B5A87-095B-C743-A86B-A7E1C6F53856}" type="parTrans" cxnId="{DA4FF455-2718-6C48-839C-F5A9B5539525}">
      <dgm:prSet/>
      <dgm:spPr/>
      <dgm:t>
        <a:bodyPr/>
        <a:lstStyle/>
        <a:p>
          <a:endParaRPr lang="en-US"/>
        </a:p>
      </dgm:t>
    </dgm:pt>
    <dgm:pt modelId="{36E1900B-9736-F841-B680-733835C7A285}" type="sibTrans" cxnId="{DA4FF455-2718-6C48-839C-F5A9B5539525}">
      <dgm:prSet/>
      <dgm:spPr/>
      <dgm:t>
        <a:bodyPr/>
        <a:lstStyle/>
        <a:p>
          <a:endParaRPr lang="en-US"/>
        </a:p>
      </dgm:t>
    </dgm:pt>
    <dgm:pt modelId="{85F5E2FE-6209-0347-9F3C-4E46CE5140C9}">
      <dgm:prSet phldrT="[Text]"/>
      <dgm:spPr/>
      <dgm:t>
        <a:bodyPr/>
        <a:lstStyle/>
        <a:p>
          <a:endParaRPr lang="en-US" dirty="0"/>
        </a:p>
      </dgm:t>
    </dgm:pt>
    <dgm:pt modelId="{04BFA637-FE68-1943-AADE-A83818B190E4}" type="parTrans" cxnId="{8E74726E-E866-6941-92E1-A7E5A85706FF}">
      <dgm:prSet/>
      <dgm:spPr/>
      <dgm:t>
        <a:bodyPr/>
        <a:lstStyle/>
        <a:p>
          <a:endParaRPr lang="en-US"/>
        </a:p>
      </dgm:t>
    </dgm:pt>
    <dgm:pt modelId="{BE107E3B-1EE8-BC43-8CBE-6FC8E0332312}" type="sibTrans" cxnId="{8E74726E-E866-6941-92E1-A7E5A85706FF}">
      <dgm:prSet/>
      <dgm:spPr/>
      <dgm:t>
        <a:bodyPr/>
        <a:lstStyle/>
        <a:p>
          <a:endParaRPr lang="en-US"/>
        </a:p>
      </dgm:t>
    </dgm:pt>
    <dgm:pt modelId="{F5D895E3-0740-044B-AC61-283FB133CBB5}">
      <dgm:prSet phldrT="[Text]"/>
      <dgm:spPr/>
      <dgm:t>
        <a:bodyPr/>
        <a:lstStyle/>
        <a:p>
          <a:r>
            <a:rPr lang="ja-JP" altLang="en-US" dirty="0" smtClean="0"/>
            <a:t>女性ホルモン補充療法</a:t>
          </a:r>
          <a:endParaRPr lang="en-US" dirty="0"/>
        </a:p>
      </dgm:t>
    </dgm:pt>
    <dgm:pt modelId="{E674B976-F939-0F41-8CDA-3A19F9D49D1F}" type="parTrans" cxnId="{114D25D7-C872-B445-A4C7-7D8E51A59A10}">
      <dgm:prSet/>
      <dgm:spPr/>
      <dgm:t>
        <a:bodyPr/>
        <a:lstStyle/>
        <a:p>
          <a:endParaRPr lang="en-US"/>
        </a:p>
      </dgm:t>
    </dgm:pt>
    <dgm:pt modelId="{11D64189-4C42-754C-AB14-AE14686CFB3E}" type="sibTrans" cxnId="{114D25D7-C872-B445-A4C7-7D8E51A59A10}">
      <dgm:prSet/>
      <dgm:spPr/>
      <dgm:t>
        <a:bodyPr/>
        <a:lstStyle/>
        <a:p>
          <a:endParaRPr lang="en-US"/>
        </a:p>
      </dgm:t>
    </dgm:pt>
    <dgm:pt modelId="{7315E236-9904-9744-80D0-755EB17842E3}">
      <dgm:prSet phldrT="[Text]"/>
      <dgm:spPr/>
      <dgm:t>
        <a:bodyPr/>
        <a:lstStyle/>
        <a:p>
          <a:r>
            <a:rPr lang="ja-JP" altLang="en-US" dirty="0" smtClean="0"/>
            <a:t>飲酒・喫煙</a:t>
          </a:r>
          <a:endParaRPr lang="en-US" dirty="0"/>
        </a:p>
      </dgm:t>
    </dgm:pt>
    <dgm:pt modelId="{8E4008C9-FC25-6B48-8445-A819F50AC699}" type="parTrans" cxnId="{A056BB02-128D-1148-81D9-647342F559F2}">
      <dgm:prSet/>
      <dgm:spPr/>
      <dgm:t>
        <a:bodyPr/>
        <a:lstStyle/>
        <a:p>
          <a:endParaRPr lang="en-US"/>
        </a:p>
      </dgm:t>
    </dgm:pt>
    <dgm:pt modelId="{7CD7687A-4512-CE45-9EA1-DB5CE5C7859F}" type="sibTrans" cxnId="{A056BB02-128D-1148-81D9-647342F559F2}">
      <dgm:prSet/>
      <dgm:spPr/>
      <dgm:t>
        <a:bodyPr/>
        <a:lstStyle/>
        <a:p>
          <a:endParaRPr lang="en-US"/>
        </a:p>
      </dgm:t>
    </dgm:pt>
    <dgm:pt modelId="{7DEF7DD1-2BFA-7D47-94A1-DE5673753713}">
      <dgm:prSet phldrT="[Text]"/>
      <dgm:spPr/>
      <dgm:t>
        <a:bodyPr/>
        <a:lstStyle/>
        <a:p>
          <a:r>
            <a:rPr lang="ja-JP" altLang="en-US" dirty="0" smtClean="0"/>
            <a:t>運動不足</a:t>
          </a:r>
          <a:endParaRPr lang="en-US" dirty="0"/>
        </a:p>
      </dgm:t>
    </dgm:pt>
    <dgm:pt modelId="{1D230FA8-77D5-3743-BF99-AE7A0C93C5E5}" type="parTrans" cxnId="{B2DF9FEC-265E-824D-BF67-3998C2E47271}">
      <dgm:prSet/>
      <dgm:spPr/>
      <dgm:t>
        <a:bodyPr/>
        <a:lstStyle/>
        <a:p>
          <a:endParaRPr lang="en-US"/>
        </a:p>
      </dgm:t>
    </dgm:pt>
    <dgm:pt modelId="{BDED65AF-5B5E-F443-8434-2843632B1D0A}" type="sibTrans" cxnId="{B2DF9FEC-265E-824D-BF67-3998C2E47271}">
      <dgm:prSet/>
      <dgm:spPr/>
      <dgm:t>
        <a:bodyPr/>
        <a:lstStyle/>
        <a:p>
          <a:endParaRPr lang="en-US"/>
        </a:p>
      </dgm:t>
    </dgm:pt>
    <dgm:pt modelId="{46F6688B-5A84-FE49-9046-09D2025E7304}">
      <dgm:prSet phldrT="[Text]"/>
      <dgm:spPr/>
      <dgm:t>
        <a:bodyPr/>
        <a:lstStyle/>
        <a:p>
          <a:r>
            <a:rPr lang="ja-JP" altLang="en-US" dirty="0" smtClean="0"/>
            <a:t>閉経後の肥満</a:t>
          </a:r>
          <a:endParaRPr lang="en-US" dirty="0"/>
        </a:p>
      </dgm:t>
    </dgm:pt>
    <dgm:pt modelId="{66B86776-616E-5B46-9988-16AD24AF28F4}" type="parTrans" cxnId="{CBA9B765-C553-0841-87C1-923B34FC0CAB}">
      <dgm:prSet/>
      <dgm:spPr/>
      <dgm:t>
        <a:bodyPr/>
        <a:lstStyle/>
        <a:p>
          <a:endParaRPr lang="en-US"/>
        </a:p>
      </dgm:t>
    </dgm:pt>
    <dgm:pt modelId="{F32F9351-156D-F542-9C5A-408623759DCC}" type="sibTrans" cxnId="{CBA9B765-C553-0841-87C1-923B34FC0CAB}">
      <dgm:prSet/>
      <dgm:spPr/>
      <dgm:t>
        <a:bodyPr/>
        <a:lstStyle/>
        <a:p>
          <a:endParaRPr lang="en-US"/>
        </a:p>
      </dgm:t>
    </dgm:pt>
    <dgm:pt modelId="{AE1D3B87-FEF3-854D-8585-2C14105F3D35}">
      <dgm:prSet phldrT="[Text]"/>
      <dgm:spPr/>
      <dgm:t>
        <a:bodyPr/>
        <a:lstStyle/>
        <a:p>
          <a:r>
            <a:rPr lang="ja-JP" altLang="en-US" dirty="0" smtClean="0"/>
            <a:t>初経・閉経年齢</a:t>
          </a:r>
          <a:endParaRPr lang="en-US" dirty="0"/>
        </a:p>
      </dgm:t>
    </dgm:pt>
    <dgm:pt modelId="{8C162916-444E-7F46-BAAD-BEB06E8CE9FE}" type="parTrans" cxnId="{E8CF546E-4C78-7846-9B4A-CC1CE6E73C10}">
      <dgm:prSet/>
      <dgm:spPr/>
      <dgm:t>
        <a:bodyPr/>
        <a:lstStyle/>
        <a:p>
          <a:endParaRPr lang="en-US"/>
        </a:p>
      </dgm:t>
    </dgm:pt>
    <dgm:pt modelId="{01E144B9-A7C5-B442-A1FB-D8FF859DB50B}" type="sibTrans" cxnId="{E8CF546E-4C78-7846-9B4A-CC1CE6E73C10}">
      <dgm:prSet/>
      <dgm:spPr/>
      <dgm:t>
        <a:bodyPr/>
        <a:lstStyle/>
        <a:p>
          <a:endParaRPr lang="en-US"/>
        </a:p>
      </dgm:t>
    </dgm:pt>
    <dgm:pt modelId="{DDF48E70-35A6-5D45-878E-6188A55A4FC6}">
      <dgm:prSet phldrT="[Text]"/>
      <dgm:spPr/>
      <dgm:t>
        <a:bodyPr/>
        <a:lstStyle/>
        <a:p>
          <a:r>
            <a:rPr lang="ja-JP" altLang="en-US" dirty="0" smtClean="0"/>
            <a:t>遺伝子</a:t>
          </a:r>
          <a:endParaRPr lang="en-US" dirty="0"/>
        </a:p>
      </dgm:t>
    </dgm:pt>
    <dgm:pt modelId="{65365E6D-EDE3-A64B-B29C-A47A6165BE6B}" type="parTrans" cxnId="{11DBCAE7-21A8-9148-84A7-14D36D21EF02}">
      <dgm:prSet/>
      <dgm:spPr/>
      <dgm:t>
        <a:bodyPr/>
        <a:lstStyle/>
        <a:p>
          <a:endParaRPr lang="en-US"/>
        </a:p>
      </dgm:t>
    </dgm:pt>
    <dgm:pt modelId="{AAA16E91-EC8E-5440-A7EE-52478A6D32FA}" type="sibTrans" cxnId="{11DBCAE7-21A8-9148-84A7-14D36D21EF02}">
      <dgm:prSet/>
      <dgm:spPr/>
      <dgm:t>
        <a:bodyPr/>
        <a:lstStyle/>
        <a:p>
          <a:endParaRPr lang="en-US"/>
        </a:p>
      </dgm:t>
    </dgm:pt>
    <dgm:pt modelId="{ECCF1C84-8DFE-8D4B-A717-C8D9138CA01C}">
      <dgm:prSet phldrT="[Text]"/>
      <dgm:spPr/>
      <dgm:t>
        <a:bodyPr/>
        <a:lstStyle/>
        <a:p>
          <a:r>
            <a:rPr lang="ja-JP" altLang="en-US" dirty="0" smtClean="0"/>
            <a:t>出生時の体重が重い</a:t>
          </a:r>
          <a:endParaRPr lang="en-US" dirty="0"/>
        </a:p>
      </dgm:t>
    </dgm:pt>
    <dgm:pt modelId="{96BE1522-B793-D84A-AF1A-75AC4C0109D4}" type="parTrans" cxnId="{7A0B85FD-392B-AF48-826E-42F2762CBB5C}">
      <dgm:prSet/>
      <dgm:spPr/>
      <dgm:t>
        <a:bodyPr/>
        <a:lstStyle/>
        <a:p>
          <a:endParaRPr lang="en-US"/>
        </a:p>
      </dgm:t>
    </dgm:pt>
    <dgm:pt modelId="{7CE73534-4377-8C44-9A2A-49F43E8F7FA6}" type="sibTrans" cxnId="{7A0B85FD-392B-AF48-826E-42F2762CBB5C}">
      <dgm:prSet/>
      <dgm:spPr/>
      <dgm:t>
        <a:bodyPr/>
        <a:lstStyle/>
        <a:p>
          <a:endParaRPr lang="en-US"/>
        </a:p>
      </dgm:t>
    </dgm:pt>
    <dgm:pt modelId="{65F40803-43E6-5545-9406-1B5A49E5B16C}">
      <dgm:prSet phldrT="[Text]"/>
      <dgm:spPr/>
      <dgm:t>
        <a:bodyPr/>
        <a:lstStyle/>
        <a:p>
          <a:endParaRPr lang="en-US" dirty="0"/>
        </a:p>
      </dgm:t>
    </dgm:pt>
    <dgm:pt modelId="{9BCC4FE5-C175-E94F-B346-898FDC43B69D}" type="parTrans" cxnId="{F01BEA0A-940D-FA4F-81E3-BA628239DF36}">
      <dgm:prSet/>
      <dgm:spPr/>
      <dgm:t>
        <a:bodyPr/>
        <a:lstStyle/>
        <a:p>
          <a:endParaRPr lang="en-US"/>
        </a:p>
      </dgm:t>
    </dgm:pt>
    <dgm:pt modelId="{4B612421-B09E-5740-BC40-438BD9E91840}" type="sibTrans" cxnId="{F01BEA0A-940D-FA4F-81E3-BA628239DF36}">
      <dgm:prSet/>
      <dgm:spPr/>
      <dgm:t>
        <a:bodyPr/>
        <a:lstStyle/>
        <a:p>
          <a:endParaRPr lang="en-US"/>
        </a:p>
      </dgm:t>
    </dgm:pt>
    <dgm:pt modelId="{8D7FD1DA-42CC-7F49-A86F-79742D9F3F40}" type="pres">
      <dgm:prSet presAssocID="{6FE04869-965B-DA4B-8B33-AE2D62913760}" presName="compositeShape" presStyleCnt="0">
        <dgm:presLayoutVars>
          <dgm:chMax val="7"/>
          <dgm:dir/>
          <dgm:resizeHandles val="exact"/>
        </dgm:presLayoutVars>
      </dgm:prSet>
      <dgm:spPr/>
    </dgm:pt>
    <dgm:pt modelId="{5CA569B2-1C0C-E542-BAB7-331CBAFD4F55}" type="pres">
      <dgm:prSet presAssocID="{85F5E2FE-6209-0347-9F3C-4E46CE5140C9}" presName="circ1" presStyleLbl="vennNode1" presStyleIdx="0" presStyleCnt="2"/>
      <dgm:spPr/>
      <dgm:t>
        <a:bodyPr/>
        <a:lstStyle/>
        <a:p>
          <a:endParaRPr lang="en-US"/>
        </a:p>
      </dgm:t>
    </dgm:pt>
    <dgm:pt modelId="{9F2F4972-9FC4-CC45-8375-8554AE593B11}" type="pres">
      <dgm:prSet presAssocID="{85F5E2FE-6209-0347-9F3C-4E46CE5140C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ADA78F-9977-344C-A083-E512A58D2FA4}" type="pres">
      <dgm:prSet presAssocID="{9D208B27-4E5E-2A40-9033-8A22DDF65E63}" presName="circ2" presStyleLbl="vennNode1" presStyleIdx="1" presStyleCnt="2"/>
      <dgm:spPr/>
      <dgm:t>
        <a:bodyPr/>
        <a:lstStyle/>
        <a:p>
          <a:endParaRPr lang="en-US"/>
        </a:p>
      </dgm:t>
    </dgm:pt>
    <dgm:pt modelId="{76F722E5-2A40-EC41-902E-E75D288C133A}" type="pres">
      <dgm:prSet presAssocID="{9D208B27-4E5E-2A40-9033-8A22DDF65E6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7265CF-4CBA-6A49-8975-AD754D74614E}" type="presOf" srcId="{9D208B27-4E5E-2A40-9033-8A22DDF65E63}" destId="{92ADA78F-9977-344C-A083-E512A58D2FA4}" srcOrd="0" destOrd="0" presId="urn:microsoft.com/office/officeart/2005/8/layout/venn1"/>
    <dgm:cxn modelId="{7A0B85FD-392B-AF48-826E-42F2762CBB5C}" srcId="{9D208B27-4E5E-2A40-9033-8A22DDF65E63}" destId="{ECCF1C84-8DFE-8D4B-A717-C8D9138CA01C}" srcOrd="2" destOrd="0" parTransId="{96BE1522-B793-D84A-AF1A-75AC4C0109D4}" sibTransId="{7CE73534-4377-8C44-9A2A-49F43E8F7FA6}"/>
    <dgm:cxn modelId="{40298F21-7857-7B49-AB24-74E29041509C}" type="presOf" srcId="{7DEF7DD1-2BFA-7D47-94A1-DE5673753713}" destId="{5CA569B2-1C0C-E542-BAB7-331CBAFD4F55}" srcOrd="0" destOrd="3" presId="urn:microsoft.com/office/officeart/2005/8/layout/venn1"/>
    <dgm:cxn modelId="{8926F53D-66C4-B24B-AFD5-41BE25451E38}" type="presOf" srcId="{46F6688B-5A84-FE49-9046-09D2025E7304}" destId="{9F2F4972-9FC4-CC45-8375-8554AE593B11}" srcOrd="1" destOrd="4" presId="urn:microsoft.com/office/officeart/2005/8/layout/venn1"/>
    <dgm:cxn modelId="{F5DC5964-7630-B24B-BDFD-50F38F665AA0}" type="presOf" srcId="{9D208B27-4E5E-2A40-9033-8A22DDF65E63}" destId="{76F722E5-2A40-EC41-902E-E75D288C133A}" srcOrd="1" destOrd="0" presId="urn:microsoft.com/office/officeart/2005/8/layout/venn1"/>
    <dgm:cxn modelId="{78E9A1BA-DE19-6645-B5FF-764BED6BA9AB}" type="presOf" srcId="{7315E236-9904-9744-80D0-755EB17842E3}" destId="{5CA569B2-1C0C-E542-BAB7-331CBAFD4F55}" srcOrd="0" destOrd="2" presId="urn:microsoft.com/office/officeart/2005/8/layout/venn1"/>
    <dgm:cxn modelId="{11DBCAE7-21A8-9148-84A7-14D36D21EF02}" srcId="{9D208B27-4E5E-2A40-9033-8A22DDF65E63}" destId="{DDF48E70-35A6-5D45-878E-6188A55A4FC6}" srcOrd="1" destOrd="0" parTransId="{65365E6D-EDE3-A64B-B29C-A47A6165BE6B}" sibTransId="{AAA16E91-EC8E-5440-A7EE-52478A6D32FA}"/>
    <dgm:cxn modelId="{F01BEA0A-940D-FA4F-81E3-BA628239DF36}" srcId="{9D208B27-4E5E-2A40-9033-8A22DDF65E63}" destId="{65F40803-43E6-5545-9406-1B5A49E5B16C}" srcOrd="3" destOrd="0" parTransId="{9BCC4FE5-C175-E94F-B346-898FDC43B69D}" sibTransId="{4B612421-B09E-5740-BC40-438BD9E91840}"/>
    <dgm:cxn modelId="{114D25D7-C872-B445-A4C7-7D8E51A59A10}" srcId="{85F5E2FE-6209-0347-9F3C-4E46CE5140C9}" destId="{F5D895E3-0740-044B-AC61-283FB133CBB5}" srcOrd="0" destOrd="0" parTransId="{E674B976-F939-0F41-8CDA-3A19F9D49D1F}" sibTransId="{11D64189-4C42-754C-AB14-AE14686CFB3E}"/>
    <dgm:cxn modelId="{83C23FF1-A1E0-C843-B6BA-7ED47444336A}" type="presOf" srcId="{65F40803-43E6-5545-9406-1B5A49E5B16C}" destId="{76F722E5-2A40-EC41-902E-E75D288C133A}" srcOrd="1" destOrd="4" presId="urn:microsoft.com/office/officeart/2005/8/layout/venn1"/>
    <dgm:cxn modelId="{26546BF1-AE55-0948-8771-251B3EA2288B}" type="presOf" srcId="{7315E236-9904-9744-80D0-755EB17842E3}" destId="{9F2F4972-9FC4-CC45-8375-8554AE593B11}" srcOrd="1" destOrd="2" presId="urn:microsoft.com/office/officeart/2005/8/layout/venn1"/>
    <dgm:cxn modelId="{DA4FF455-2718-6C48-839C-F5A9B5539525}" srcId="{6FE04869-965B-DA4B-8B33-AE2D62913760}" destId="{9D208B27-4E5E-2A40-9033-8A22DDF65E63}" srcOrd="1" destOrd="0" parTransId="{E12B5A87-095B-C743-A86B-A7E1C6F53856}" sibTransId="{36E1900B-9736-F841-B680-733835C7A285}"/>
    <dgm:cxn modelId="{6CDD893A-A2B0-3844-A9B9-32309D0BEBF1}" type="presOf" srcId="{6FE04869-965B-DA4B-8B33-AE2D62913760}" destId="{8D7FD1DA-42CC-7F49-A86F-79742D9F3F40}" srcOrd="0" destOrd="0" presId="urn:microsoft.com/office/officeart/2005/8/layout/venn1"/>
    <dgm:cxn modelId="{79C98413-E894-FB44-969E-AFC14EABCFB6}" type="presOf" srcId="{ECCF1C84-8DFE-8D4B-A717-C8D9138CA01C}" destId="{76F722E5-2A40-EC41-902E-E75D288C133A}" srcOrd="1" destOrd="3" presId="urn:microsoft.com/office/officeart/2005/8/layout/venn1"/>
    <dgm:cxn modelId="{26CA04AB-1A91-A14F-9EE5-0BDBF375D082}" type="presOf" srcId="{85F5E2FE-6209-0347-9F3C-4E46CE5140C9}" destId="{9F2F4972-9FC4-CC45-8375-8554AE593B11}" srcOrd="1" destOrd="0" presId="urn:microsoft.com/office/officeart/2005/8/layout/venn1"/>
    <dgm:cxn modelId="{8D3303B2-EBCF-9742-963D-3825DB6B90AB}" type="presOf" srcId="{AE1D3B87-FEF3-854D-8585-2C14105F3D35}" destId="{92ADA78F-9977-344C-A083-E512A58D2FA4}" srcOrd="0" destOrd="1" presId="urn:microsoft.com/office/officeart/2005/8/layout/venn1"/>
    <dgm:cxn modelId="{6F1EDC1B-D782-9441-86B5-549E01B700F7}" type="presOf" srcId="{F5D895E3-0740-044B-AC61-283FB133CBB5}" destId="{5CA569B2-1C0C-E542-BAB7-331CBAFD4F55}" srcOrd="0" destOrd="1" presId="urn:microsoft.com/office/officeart/2005/8/layout/venn1"/>
    <dgm:cxn modelId="{CE1E64CC-51C2-B744-9564-35BF96A4ACCF}" type="presOf" srcId="{F5D895E3-0740-044B-AC61-283FB133CBB5}" destId="{9F2F4972-9FC4-CC45-8375-8554AE593B11}" srcOrd="1" destOrd="1" presId="urn:microsoft.com/office/officeart/2005/8/layout/venn1"/>
    <dgm:cxn modelId="{A056BB02-128D-1148-81D9-647342F559F2}" srcId="{85F5E2FE-6209-0347-9F3C-4E46CE5140C9}" destId="{7315E236-9904-9744-80D0-755EB17842E3}" srcOrd="1" destOrd="0" parTransId="{8E4008C9-FC25-6B48-8445-A819F50AC699}" sibTransId="{7CD7687A-4512-CE45-9EA1-DB5CE5C7859F}"/>
    <dgm:cxn modelId="{2F340270-FC7D-F749-B662-8F2A247E0164}" type="presOf" srcId="{DDF48E70-35A6-5D45-878E-6188A55A4FC6}" destId="{76F722E5-2A40-EC41-902E-E75D288C133A}" srcOrd="1" destOrd="2" presId="urn:microsoft.com/office/officeart/2005/8/layout/venn1"/>
    <dgm:cxn modelId="{8E74726E-E866-6941-92E1-A7E5A85706FF}" srcId="{6FE04869-965B-DA4B-8B33-AE2D62913760}" destId="{85F5E2FE-6209-0347-9F3C-4E46CE5140C9}" srcOrd="0" destOrd="0" parTransId="{04BFA637-FE68-1943-AADE-A83818B190E4}" sibTransId="{BE107E3B-1EE8-BC43-8CBE-6FC8E0332312}"/>
    <dgm:cxn modelId="{8D7E394D-92C0-D446-94A8-40098D4027B9}" type="presOf" srcId="{DDF48E70-35A6-5D45-878E-6188A55A4FC6}" destId="{92ADA78F-9977-344C-A083-E512A58D2FA4}" srcOrd="0" destOrd="2" presId="urn:microsoft.com/office/officeart/2005/8/layout/venn1"/>
    <dgm:cxn modelId="{A3D03B91-05E7-644C-BBA2-43177DFB8AB5}" type="presOf" srcId="{AE1D3B87-FEF3-854D-8585-2C14105F3D35}" destId="{76F722E5-2A40-EC41-902E-E75D288C133A}" srcOrd="1" destOrd="1" presId="urn:microsoft.com/office/officeart/2005/8/layout/venn1"/>
    <dgm:cxn modelId="{ABA0A5E2-020F-E54E-80E6-AE186F26AB07}" type="presOf" srcId="{46F6688B-5A84-FE49-9046-09D2025E7304}" destId="{5CA569B2-1C0C-E542-BAB7-331CBAFD4F55}" srcOrd="0" destOrd="4" presId="urn:microsoft.com/office/officeart/2005/8/layout/venn1"/>
    <dgm:cxn modelId="{65D8C81D-DB57-DC4C-AAF7-9B337656CB23}" type="presOf" srcId="{85F5E2FE-6209-0347-9F3C-4E46CE5140C9}" destId="{5CA569B2-1C0C-E542-BAB7-331CBAFD4F55}" srcOrd="0" destOrd="0" presId="urn:microsoft.com/office/officeart/2005/8/layout/venn1"/>
    <dgm:cxn modelId="{B2DF9FEC-265E-824D-BF67-3998C2E47271}" srcId="{85F5E2FE-6209-0347-9F3C-4E46CE5140C9}" destId="{7DEF7DD1-2BFA-7D47-94A1-DE5673753713}" srcOrd="2" destOrd="0" parTransId="{1D230FA8-77D5-3743-BF99-AE7A0C93C5E5}" sibTransId="{BDED65AF-5B5E-F443-8434-2843632B1D0A}"/>
    <dgm:cxn modelId="{E8CF546E-4C78-7846-9B4A-CC1CE6E73C10}" srcId="{9D208B27-4E5E-2A40-9033-8A22DDF65E63}" destId="{AE1D3B87-FEF3-854D-8585-2C14105F3D35}" srcOrd="0" destOrd="0" parTransId="{8C162916-444E-7F46-BAAD-BEB06E8CE9FE}" sibTransId="{01E144B9-A7C5-B442-A1FB-D8FF859DB50B}"/>
    <dgm:cxn modelId="{CBA9B765-C553-0841-87C1-923B34FC0CAB}" srcId="{85F5E2FE-6209-0347-9F3C-4E46CE5140C9}" destId="{46F6688B-5A84-FE49-9046-09D2025E7304}" srcOrd="3" destOrd="0" parTransId="{66B86776-616E-5B46-9988-16AD24AF28F4}" sibTransId="{F32F9351-156D-F542-9C5A-408623759DCC}"/>
    <dgm:cxn modelId="{CCB20CCD-E450-E549-B76C-444CD9C41F10}" type="presOf" srcId="{7DEF7DD1-2BFA-7D47-94A1-DE5673753713}" destId="{9F2F4972-9FC4-CC45-8375-8554AE593B11}" srcOrd="1" destOrd="3" presId="urn:microsoft.com/office/officeart/2005/8/layout/venn1"/>
    <dgm:cxn modelId="{B184508C-63E5-6A43-ACE9-44909354E37F}" type="presOf" srcId="{ECCF1C84-8DFE-8D4B-A717-C8D9138CA01C}" destId="{92ADA78F-9977-344C-A083-E512A58D2FA4}" srcOrd="0" destOrd="3" presId="urn:microsoft.com/office/officeart/2005/8/layout/venn1"/>
    <dgm:cxn modelId="{41BBD210-A81C-6A47-B352-0D3134506A0F}" type="presOf" srcId="{65F40803-43E6-5545-9406-1B5A49E5B16C}" destId="{92ADA78F-9977-344C-A083-E512A58D2FA4}" srcOrd="0" destOrd="4" presId="urn:microsoft.com/office/officeart/2005/8/layout/venn1"/>
    <dgm:cxn modelId="{EFCD53E6-5F1B-B344-A41B-16137094D698}" type="presParOf" srcId="{8D7FD1DA-42CC-7F49-A86F-79742D9F3F40}" destId="{5CA569B2-1C0C-E542-BAB7-331CBAFD4F55}" srcOrd="0" destOrd="0" presId="urn:microsoft.com/office/officeart/2005/8/layout/venn1"/>
    <dgm:cxn modelId="{5845F247-E266-EE4E-9496-3E62A2AF8567}" type="presParOf" srcId="{8D7FD1DA-42CC-7F49-A86F-79742D9F3F40}" destId="{9F2F4972-9FC4-CC45-8375-8554AE593B11}" srcOrd="1" destOrd="0" presId="urn:microsoft.com/office/officeart/2005/8/layout/venn1"/>
    <dgm:cxn modelId="{07AE5FFB-6DAD-D84F-A6B0-7B1C5C6383C8}" type="presParOf" srcId="{8D7FD1DA-42CC-7F49-A86F-79742D9F3F40}" destId="{92ADA78F-9977-344C-A083-E512A58D2FA4}" srcOrd="2" destOrd="0" presId="urn:microsoft.com/office/officeart/2005/8/layout/venn1"/>
    <dgm:cxn modelId="{D205476E-5CDE-CE42-8176-0DF81CB016EF}" type="presParOf" srcId="{8D7FD1DA-42CC-7F49-A86F-79742D9F3F40}" destId="{76F722E5-2A40-EC41-902E-E75D288C133A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A569B2-1C0C-E542-BAB7-331CBAFD4F55}">
      <dsp:nvSpPr>
        <dsp:cNvPr id="0" name=""/>
        <dsp:cNvSpPr/>
      </dsp:nvSpPr>
      <dsp:spPr>
        <a:xfrm>
          <a:off x="202310" y="781431"/>
          <a:ext cx="4990338" cy="499033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2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3300" kern="1200" dirty="0" smtClean="0"/>
            <a:t>女性ホルモン補充療法</a:t>
          </a:r>
          <a:endParaRPr lang="en-US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3300" kern="1200" dirty="0" smtClean="0"/>
            <a:t>飲酒・喫煙</a:t>
          </a:r>
          <a:endParaRPr lang="en-US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3300" kern="1200" dirty="0" smtClean="0"/>
            <a:t>運動不足</a:t>
          </a:r>
          <a:endParaRPr lang="en-US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3300" kern="1200" dirty="0" smtClean="0"/>
            <a:t>閉経後の肥満</a:t>
          </a:r>
          <a:endParaRPr lang="en-US" sz="3300" kern="1200" dirty="0"/>
        </a:p>
      </dsp:txBody>
      <dsp:txXfrm>
        <a:off x="899159" y="1369899"/>
        <a:ext cx="2877312" cy="3813401"/>
      </dsp:txXfrm>
    </dsp:sp>
    <dsp:sp modelId="{92ADA78F-9977-344C-A083-E512A58D2FA4}">
      <dsp:nvSpPr>
        <dsp:cNvPr id="0" name=""/>
        <dsp:cNvSpPr/>
      </dsp:nvSpPr>
      <dsp:spPr>
        <a:xfrm>
          <a:off x="3798951" y="781431"/>
          <a:ext cx="4990338" cy="499033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4000"/>
                <a:satMod val="100000"/>
                <a:lumMod val="108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tint val="98000"/>
                <a:shade val="100000"/>
                <a:satMod val="100000"/>
                <a:lumMod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72000"/>
                <a:satMod val="120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2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3300" kern="1200" dirty="0" smtClean="0"/>
            <a:t>初経・閉経年齢</a:t>
          </a:r>
          <a:endParaRPr lang="en-US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3300" kern="1200" dirty="0" smtClean="0"/>
            <a:t>遺伝子</a:t>
          </a:r>
          <a:endParaRPr lang="en-US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ja-JP" altLang="en-US" sz="3300" kern="1200" dirty="0" smtClean="0"/>
            <a:t>出生時の体重が重い</a:t>
          </a:r>
          <a:endParaRPr lang="en-US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300" kern="1200" dirty="0"/>
        </a:p>
      </dsp:txBody>
      <dsp:txXfrm>
        <a:off x="5215128" y="1369899"/>
        <a:ext cx="2877312" cy="38134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9DA4F-5764-4AC2-AA4D-06B94FF4AB8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4647A-607E-4AD2-BDBF-5D3D0CE59BF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4647A-607E-4AD2-BDBF-5D3D0CE59BF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4647A-607E-4AD2-BDBF-5D3D0CE59BF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4647A-607E-4AD2-BDBF-5D3D0CE59BF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4647A-607E-4AD2-BDBF-5D3D0CE59BF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4647A-607E-4AD2-BDBF-5D3D0CE59BF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6AB22-400D-447B-B32D-AAF9CF60228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75CF4-1E93-4360-9143-87818250A50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0196-2F84-40D3-AE00-01E0CA17507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DE22-7494-4A62-A3A6-3AD1A02A1F3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95DA-9A52-4BB1-B65D-F1CA449FC81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E970-9C0F-40E6-B8D9-D58E05E381C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91406-E9A3-4AA0-8C01-345A8772346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8785-45E7-4377-938E-62DE1CFE22D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A59B-2B25-4B6F-9CC6-A6D0470CC6D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1F8BA-7EFE-40C0-8FF7-7CC3804C408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4D4647A-607E-4AD2-BDBF-5D3D0CE59BF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5011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Relationship Id="rId3" Type="http://schemas.openxmlformats.org/officeDocument/2006/relationships/image" Target="../media/image10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295400"/>
            <a:ext cx="7772400" cy="1371600"/>
          </a:xfrm>
        </p:spPr>
        <p:txBody>
          <a:bodyPr>
            <a:normAutofit/>
          </a:bodyPr>
          <a:lstStyle/>
          <a:p>
            <a:r>
              <a:rPr lang="ja-JP" altLang="en-US" sz="3600" dirty="0" smtClean="0"/>
              <a:t>乳癌のすべての疑問にお答えします：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予防、検診、遺伝、と治療法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2209799"/>
          </a:xfrm>
        </p:spPr>
        <p:txBody>
          <a:bodyPr>
            <a:normAutofit fontScale="92500" lnSpcReduction="20000"/>
          </a:bodyPr>
          <a:lstStyle/>
          <a:p>
            <a:pPr algn="r"/>
            <a:endParaRPr lang="en-US" dirty="0" smtClean="0"/>
          </a:p>
          <a:p>
            <a:pPr algn="r"/>
            <a:r>
              <a:rPr lang="en-US" dirty="0" err="1" smtClean="0"/>
              <a:t>Manami</a:t>
            </a:r>
            <a:r>
              <a:rPr lang="en-US" dirty="0" smtClean="0"/>
              <a:t> </a:t>
            </a:r>
            <a:r>
              <a:rPr lang="en-US" dirty="0" err="1" smtClean="0"/>
              <a:t>okado</a:t>
            </a:r>
            <a:r>
              <a:rPr lang="en-US" dirty="0" smtClean="0"/>
              <a:t>, MD</a:t>
            </a:r>
          </a:p>
          <a:p>
            <a:pPr algn="r"/>
            <a:r>
              <a:rPr lang="en-US" dirty="0" smtClean="0"/>
              <a:t>Assistant Professor</a:t>
            </a:r>
          </a:p>
          <a:p>
            <a:pPr algn="r"/>
            <a:r>
              <a:rPr lang="en-US" dirty="0" smtClean="0"/>
              <a:t>Department of Surgery JABSOM</a:t>
            </a:r>
          </a:p>
          <a:p>
            <a:pPr algn="r"/>
            <a:r>
              <a:rPr lang="en-US" dirty="0" smtClean="0"/>
              <a:t>University of Hawaii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771900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276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乳癌予防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1828801"/>
            <a:ext cx="7772870" cy="3962400"/>
          </a:xfrm>
        </p:spPr>
        <p:txBody>
          <a:bodyPr>
            <a:noAutofit/>
          </a:bodyPr>
          <a:lstStyle/>
          <a:p>
            <a:r>
              <a:rPr lang="ja-JP" altLang="en-US" sz="2400" dirty="0" smtClean="0"/>
              <a:t>飲酒・タバコ・閉経後の肥満・運動不足</a:t>
            </a:r>
            <a:endParaRPr lang="en-US" altLang="ja-JP" sz="2400" dirty="0" smtClean="0"/>
          </a:p>
          <a:p>
            <a:r>
              <a:rPr lang="ja-JP" altLang="en-US" sz="2400" dirty="0" smtClean="0"/>
              <a:t>体重制限と定期的な運動が一番リスクを低める影響がある</a:t>
            </a:r>
            <a:endParaRPr lang="en-US" altLang="ja-JP" sz="2400" dirty="0" smtClean="0"/>
          </a:p>
          <a:p>
            <a:r>
              <a:rPr lang="ja-JP" altLang="en-US" sz="2400" dirty="0" smtClean="0"/>
              <a:t>必要なければ女性ホルモン補充療法をしない</a:t>
            </a:r>
            <a:endParaRPr lang="en-US" altLang="ja-JP" sz="2400" dirty="0" smtClean="0"/>
          </a:p>
          <a:p>
            <a:endParaRPr lang="en-US" sz="2400" dirty="0"/>
          </a:p>
          <a:p>
            <a:r>
              <a:rPr lang="ja-JP" altLang="en-US" sz="2800" dirty="0" smtClean="0">
                <a:solidFill>
                  <a:srgbClr val="C00000"/>
                </a:solidFill>
              </a:rPr>
              <a:t>しかし</a:t>
            </a:r>
            <a:r>
              <a:rPr lang="ja-JP" altLang="en-US" sz="2800" dirty="0" smtClean="0"/>
              <a:t>、予防対策を完璧にしても、乳癌になる可能性はもちろんある。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60731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98168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1828800"/>
            <a:ext cx="7772870" cy="4419599"/>
          </a:xfrm>
        </p:spPr>
        <p:txBody>
          <a:bodyPr/>
          <a:lstStyle/>
          <a:p>
            <a:endParaRPr lang="en-US" altLang="ja-JP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" y="1130300"/>
            <a:ext cx="6985000" cy="459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401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マンモグラフィー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95793" y="2667000"/>
            <a:ext cx="7772870" cy="3424107"/>
          </a:xfrm>
        </p:spPr>
        <p:txBody>
          <a:bodyPr/>
          <a:lstStyle/>
          <a:p>
            <a:r>
              <a:rPr lang="ja-JP" altLang="en-US" sz="2800" dirty="0"/>
              <a:t>４０歳：　医師と相談してから毎年</a:t>
            </a:r>
            <a:endParaRPr lang="en-US" altLang="ja-JP" sz="2800" dirty="0"/>
          </a:p>
          <a:p>
            <a:r>
              <a:rPr lang="ja-JP" altLang="en-US" sz="2800" dirty="0"/>
              <a:t>４５歳：　毎年</a:t>
            </a:r>
            <a:endParaRPr lang="en-US" altLang="ja-JP" sz="2800" dirty="0"/>
          </a:p>
          <a:p>
            <a:r>
              <a:rPr lang="ja-JP" altLang="en-US" sz="2800" dirty="0"/>
              <a:t>＞５５歳：　医師と相談して毎年か２年に一度</a:t>
            </a:r>
            <a:endParaRPr lang="en-US" altLang="ja-JP" sz="2800" dirty="0"/>
          </a:p>
          <a:p>
            <a:r>
              <a:rPr lang="ja-JP" altLang="en-US" sz="2800" dirty="0"/>
              <a:t>＞７５歳：　平均余命が１０年以上であれば２年に一度</a:t>
            </a:r>
            <a:endParaRPr lang="en-US" altLang="ja-JP" sz="28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2607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134082"/>
          </a:xfrm>
        </p:spPr>
        <p:txBody>
          <a:bodyPr/>
          <a:lstStyle/>
          <a:p>
            <a:r>
              <a:rPr lang="ja-JP" altLang="en-US" dirty="0" smtClean="0"/>
              <a:t>ハイリスクの場合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1752601"/>
            <a:ext cx="7772870" cy="4343399"/>
          </a:xfrm>
        </p:spPr>
        <p:txBody>
          <a:bodyPr/>
          <a:lstStyle/>
          <a:p>
            <a:endParaRPr lang="en-US" altLang="ja-JP" dirty="0" smtClean="0"/>
          </a:p>
          <a:p>
            <a:r>
              <a:rPr lang="ja-JP" altLang="en-US" sz="2400" dirty="0" smtClean="0"/>
              <a:t>患者さんの歴史によって、医師がリスクを計算できる。</a:t>
            </a:r>
            <a:endParaRPr lang="en-US" altLang="ja-JP" sz="2400" dirty="0" smtClean="0"/>
          </a:p>
          <a:p>
            <a:endParaRPr lang="en-US" altLang="ja-JP" sz="2400" dirty="0"/>
          </a:p>
          <a:p>
            <a:endParaRPr lang="en-US" altLang="ja-JP" sz="2400" dirty="0" smtClean="0"/>
          </a:p>
          <a:p>
            <a:r>
              <a:rPr lang="ja-JP" altLang="en-US" sz="2400" dirty="0" smtClean="0"/>
              <a:t>マンモグラフィー：　３０</a:t>
            </a:r>
            <a:r>
              <a:rPr lang="en-US" altLang="ja-JP" sz="2400" dirty="0" smtClean="0"/>
              <a:t>〜</a:t>
            </a:r>
            <a:r>
              <a:rPr lang="ja-JP" altLang="en-US" sz="2400" dirty="0" smtClean="0"/>
              <a:t>３５歳　から</a:t>
            </a:r>
            <a:endParaRPr lang="en-US" altLang="ja-JP" sz="2400" dirty="0" smtClean="0"/>
          </a:p>
          <a:p>
            <a:r>
              <a:rPr lang="en-US" sz="2400" dirty="0" smtClean="0"/>
              <a:t>MRI :</a:t>
            </a:r>
            <a:r>
              <a:rPr lang="en-US" sz="2400" dirty="0"/>
              <a:t> </a:t>
            </a:r>
            <a:r>
              <a:rPr lang="ja-JP" altLang="en-US" sz="2400" dirty="0" smtClean="0"/>
              <a:t>３０</a:t>
            </a:r>
            <a:r>
              <a:rPr lang="en-US" altLang="ja-JP" sz="2400" dirty="0" smtClean="0"/>
              <a:t>〜</a:t>
            </a:r>
            <a:r>
              <a:rPr lang="ja-JP" altLang="en-US" sz="2400" dirty="0" smtClean="0"/>
              <a:t>３５歳</a:t>
            </a:r>
            <a:r>
              <a:rPr lang="ja-JP" altLang="en-US" sz="2400" dirty="0"/>
              <a:t>　</a:t>
            </a:r>
            <a:r>
              <a:rPr lang="ja-JP" altLang="en-US" sz="2400" dirty="0" smtClean="0"/>
              <a:t>から</a:t>
            </a:r>
            <a:endParaRPr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656795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乳癌は遺伝？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1981201"/>
            <a:ext cx="7772870" cy="3810000"/>
          </a:xfrm>
        </p:spPr>
        <p:txBody>
          <a:bodyPr>
            <a:noAutofit/>
          </a:bodyPr>
          <a:lstStyle/>
          <a:p>
            <a:r>
              <a:rPr lang="ja-JP" altLang="en-US" sz="2400" dirty="0" smtClean="0"/>
              <a:t>５</a:t>
            </a:r>
            <a:r>
              <a:rPr lang="en-US" altLang="ja-JP" sz="2400" dirty="0" smtClean="0"/>
              <a:t>〜</a:t>
            </a:r>
            <a:r>
              <a:rPr lang="ja-JP" altLang="en-US" sz="2400" dirty="0" smtClean="0"/>
              <a:t>１０％は、乳癌を発症しやすい遺伝子から。</a:t>
            </a:r>
            <a:endParaRPr lang="en-US" altLang="ja-JP" sz="2400" dirty="0" smtClean="0"/>
          </a:p>
          <a:p>
            <a:pPr lvl="1"/>
            <a:r>
              <a:rPr lang="en-US" altLang="ja-JP" sz="2400" dirty="0" smtClean="0"/>
              <a:t>BRCA 1; </a:t>
            </a:r>
            <a:r>
              <a:rPr lang="en-US" altLang="ja-JP" sz="2400" dirty="0" err="1" smtClean="0"/>
              <a:t>brca</a:t>
            </a:r>
            <a:r>
              <a:rPr lang="en-US" altLang="ja-JP" sz="2400" dirty="0" smtClean="0"/>
              <a:t> 2</a:t>
            </a:r>
          </a:p>
          <a:p>
            <a:pPr lvl="1"/>
            <a:r>
              <a:rPr lang="ja-JP" altLang="en-US" sz="2400" dirty="0" smtClean="0"/>
              <a:t>なりやすい遺伝子が見つかり始めている</a:t>
            </a:r>
            <a:endParaRPr lang="en-US" altLang="ja-JP" sz="2400" dirty="0" smtClean="0"/>
          </a:p>
          <a:p>
            <a:r>
              <a:rPr lang="ja-JP" altLang="en-US" sz="2400" dirty="0" smtClean="0"/>
              <a:t>多くの乳癌（９０</a:t>
            </a:r>
            <a:r>
              <a:rPr lang="en-US" altLang="ja-JP" sz="2400" dirty="0" smtClean="0"/>
              <a:t>〜</a:t>
            </a:r>
            <a:r>
              <a:rPr lang="ja-JP" altLang="en-US" sz="2400" dirty="0" smtClean="0"/>
              <a:t>９５％）は生活習慣などの環境因子の影響</a:t>
            </a:r>
            <a:endParaRPr lang="en-US" altLang="ja-JP" sz="2400" dirty="0" smtClean="0"/>
          </a:p>
          <a:p>
            <a:endParaRPr lang="en-US" altLang="ja-JP" sz="2400" dirty="0" smtClean="0"/>
          </a:p>
          <a:p>
            <a:r>
              <a:rPr lang="ja-JP" altLang="en-US" sz="2400" dirty="0" smtClean="0"/>
              <a:t>一般的には遺伝子以外の因子が主に関与している。</a:t>
            </a:r>
            <a:endParaRPr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1977400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治療法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905000" y="2214695"/>
            <a:ext cx="6553670" cy="4033705"/>
          </a:xfrm>
        </p:spPr>
        <p:txBody>
          <a:bodyPr>
            <a:normAutofit fontScale="85000" lnSpcReduction="10000"/>
          </a:bodyPr>
          <a:lstStyle/>
          <a:p>
            <a:endParaRPr lang="en-US" altLang="ja-JP" dirty="0" smtClean="0"/>
          </a:p>
          <a:p>
            <a:r>
              <a:rPr lang="ja-JP" altLang="en-US" sz="3300" dirty="0" smtClean="0"/>
              <a:t>手術　</a:t>
            </a:r>
            <a:r>
              <a:rPr lang="en-US" altLang="ja-JP" sz="3300" dirty="0" smtClean="0">
                <a:solidFill>
                  <a:schemeClr val="bg2">
                    <a:lumMod val="75000"/>
                  </a:schemeClr>
                </a:solidFill>
              </a:rPr>
              <a:t>(surgeon)</a:t>
            </a:r>
          </a:p>
          <a:p>
            <a:r>
              <a:rPr lang="ja-JP" altLang="en-US" sz="3300" dirty="0" smtClean="0"/>
              <a:t>放射線治療</a:t>
            </a:r>
            <a:r>
              <a:rPr lang="en-US" altLang="ja-JP" sz="3300" dirty="0" smtClean="0"/>
              <a:t> </a:t>
            </a:r>
            <a:r>
              <a:rPr lang="en-US" altLang="ja-JP" sz="3300" dirty="0" smtClean="0">
                <a:solidFill>
                  <a:schemeClr val="bg2">
                    <a:lumMod val="75000"/>
                  </a:schemeClr>
                </a:solidFill>
              </a:rPr>
              <a:t>(radiation oncologist)</a:t>
            </a:r>
          </a:p>
          <a:p>
            <a:r>
              <a:rPr lang="ja-JP" altLang="en-US" sz="3300" dirty="0" smtClean="0"/>
              <a:t>薬物療法</a:t>
            </a:r>
            <a:r>
              <a:rPr lang="en-US" altLang="ja-JP" sz="3300" dirty="0" smtClean="0"/>
              <a:t> </a:t>
            </a:r>
            <a:r>
              <a:rPr lang="en-US" altLang="ja-JP" sz="3300" dirty="0" smtClean="0">
                <a:solidFill>
                  <a:schemeClr val="bg2">
                    <a:lumMod val="75000"/>
                  </a:schemeClr>
                </a:solidFill>
              </a:rPr>
              <a:t>(oncologist)</a:t>
            </a:r>
          </a:p>
          <a:p>
            <a:pPr lvl="1"/>
            <a:r>
              <a:rPr lang="ja-JP" altLang="en-US" sz="3300" dirty="0" smtClean="0"/>
              <a:t>内分泌（ホルモン）療法</a:t>
            </a:r>
            <a:endParaRPr lang="en-US" altLang="ja-JP" sz="3300" dirty="0" smtClean="0"/>
          </a:p>
          <a:p>
            <a:pPr lvl="1"/>
            <a:r>
              <a:rPr lang="ja-JP" altLang="en-US" sz="3300" dirty="0" smtClean="0"/>
              <a:t>化学療法</a:t>
            </a:r>
            <a:endParaRPr lang="en-US" altLang="ja-JP" sz="3300" dirty="0" smtClean="0"/>
          </a:p>
          <a:p>
            <a:pPr lvl="1"/>
            <a:r>
              <a:rPr lang="ja-JP" altLang="en-US" sz="3300" dirty="0" smtClean="0"/>
              <a:t>分子標的治療</a:t>
            </a:r>
            <a:endParaRPr lang="en-US" altLang="ja-JP" sz="33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1641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93"/>
            <a:ext cx="7773338" cy="1596177"/>
          </a:xfrm>
        </p:spPr>
        <p:txBody>
          <a:bodyPr/>
          <a:lstStyle/>
          <a:p>
            <a:r>
              <a:rPr lang="ja-JP" altLang="en-US" dirty="0" smtClean="0"/>
              <a:t>手術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1981199"/>
            <a:ext cx="7772870" cy="4648201"/>
          </a:xfrm>
        </p:spPr>
        <p:txBody>
          <a:bodyPr>
            <a:normAutofit fontScale="77500" lnSpcReduction="20000"/>
          </a:bodyPr>
          <a:lstStyle/>
          <a:p>
            <a:endParaRPr lang="en-US" altLang="ja-JP" sz="2800" dirty="0" smtClean="0"/>
          </a:p>
          <a:p>
            <a:r>
              <a:rPr lang="ja-JP" altLang="en-US" sz="3400" dirty="0" smtClean="0"/>
              <a:t>部分切除術　＋　放射線治療</a:t>
            </a:r>
            <a:endParaRPr lang="en-US" altLang="ja-JP" sz="3400" dirty="0" smtClean="0"/>
          </a:p>
          <a:p>
            <a:pPr lvl="1"/>
            <a:r>
              <a:rPr lang="en-US" altLang="ja-JP" sz="3400" dirty="0" smtClean="0"/>
              <a:t>Lumpectomy + Radiation therapy</a:t>
            </a:r>
          </a:p>
          <a:p>
            <a:endParaRPr lang="en-US" altLang="ja-JP" sz="3400" dirty="0" smtClean="0"/>
          </a:p>
          <a:p>
            <a:r>
              <a:rPr lang="ja-JP" altLang="en-US" sz="3400" dirty="0" smtClean="0"/>
              <a:t>乳房</a:t>
            </a:r>
            <a:r>
              <a:rPr lang="ja-JP" altLang="en-US" sz="3400" dirty="0"/>
              <a:t>切除術　　　（場合により放射線治療が必要）</a:t>
            </a:r>
            <a:endParaRPr lang="en-US" altLang="ja-JP" sz="3400" dirty="0"/>
          </a:p>
          <a:p>
            <a:pPr lvl="1"/>
            <a:r>
              <a:rPr lang="en-US" sz="3400" dirty="0"/>
              <a:t>Mastectomy</a:t>
            </a:r>
          </a:p>
          <a:p>
            <a:endParaRPr lang="en-US" altLang="ja-JP" sz="3400" dirty="0" smtClean="0"/>
          </a:p>
          <a:p>
            <a:endParaRPr lang="en-US" altLang="ja-JP" sz="3100" dirty="0" smtClean="0"/>
          </a:p>
          <a:p>
            <a:r>
              <a:rPr lang="ja-JP" altLang="en-US" sz="4100" dirty="0" smtClean="0"/>
              <a:t>センチネル・リンパ節生検</a:t>
            </a:r>
            <a:endParaRPr lang="en-US" altLang="ja-JP" sz="41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0886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800" y="2324100"/>
            <a:ext cx="3695700" cy="2197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36750" y="990600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乳房切除術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7807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8700" y="2527300"/>
            <a:ext cx="45466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303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514600"/>
            <a:ext cx="3416300" cy="237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557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乳癌って？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ja-JP" altLang="en-US" sz="2800" dirty="0" smtClean="0"/>
              <a:t>女性に一番多い癌</a:t>
            </a:r>
            <a:endParaRPr lang="en-US" altLang="ja-JP" sz="2800" dirty="0" smtClean="0"/>
          </a:p>
          <a:p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lang="ja-JP" altLang="en-US" sz="2800" dirty="0" smtClean="0"/>
              <a:t>生涯のうちにアメリカ人女性の８人に一人</a:t>
            </a:r>
            <a:endParaRPr lang="en-US" altLang="ja-JP" sz="2800" dirty="0" smtClean="0"/>
          </a:p>
          <a:p>
            <a:r>
              <a:rPr lang="ja-JP" altLang="en-US" sz="2800" dirty="0" smtClean="0"/>
              <a:t>日本に住む日本人女性の１６人に一人</a:t>
            </a:r>
            <a:endParaRPr lang="en-US" altLang="ja-JP" sz="2800" dirty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046892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部分切除術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519" y="3429000"/>
            <a:ext cx="3187700" cy="25527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222190"/>
            <a:ext cx="2540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0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薬物療法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ja-JP" altLang="en-US" sz="2400" dirty="0" smtClean="0"/>
              <a:t>内分泌（ホルモン）療法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１日１回　</a:t>
            </a:r>
            <a:r>
              <a:rPr lang="en-US" altLang="ja-JP" sz="2400" dirty="0" smtClean="0"/>
              <a:t>x</a:t>
            </a:r>
            <a:r>
              <a:rPr lang="ja-JP" altLang="en-US" sz="2400" dirty="0" smtClean="0"/>
              <a:t>　５</a:t>
            </a:r>
            <a:r>
              <a:rPr lang="en-US" altLang="ja-JP" sz="2400" dirty="0" smtClean="0"/>
              <a:t>〜</a:t>
            </a:r>
            <a:r>
              <a:rPr lang="ja-JP" altLang="en-US" sz="2400" dirty="0" smtClean="0"/>
              <a:t>１０年</a:t>
            </a:r>
            <a:endParaRPr lang="en-US" sz="2400" dirty="0"/>
          </a:p>
          <a:p>
            <a:r>
              <a:rPr lang="ja-JP" altLang="en-US" sz="2400" dirty="0" smtClean="0"/>
              <a:t>化学療法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種類によって</a:t>
            </a:r>
            <a:r>
              <a:rPr lang="en-US" altLang="ja-JP" sz="2400" dirty="0" smtClean="0"/>
              <a:t>, </a:t>
            </a:r>
            <a:r>
              <a:rPr lang="ja-JP" altLang="en-US" sz="2400" dirty="0" smtClean="0"/>
              <a:t>処方回数による　　３</a:t>
            </a:r>
            <a:r>
              <a:rPr lang="en-US" altLang="ja-JP" sz="2400" dirty="0" smtClean="0"/>
              <a:t>〜</a:t>
            </a:r>
            <a:r>
              <a:rPr lang="ja-JP" altLang="en-US" sz="2400" dirty="0" smtClean="0"/>
              <a:t>６ヶ月</a:t>
            </a:r>
            <a:endParaRPr lang="en-US" altLang="ja-JP" sz="2400" dirty="0" smtClean="0"/>
          </a:p>
          <a:p>
            <a:endParaRPr lang="en-US" sz="2400" dirty="0"/>
          </a:p>
          <a:p>
            <a:r>
              <a:rPr lang="ja-JP" altLang="en-US" sz="2400" dirty="0" smtClean="0"/>
              <a:t>分子標的薬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３週間に１回　</a:t>
            </a:r>
            <a:r>
              <a:rPr lang="en-US" altLang="ja-JP" sz="2400" dirty="0" smtClean="0"/>
              <a:t>x</a:t>
            </a:r>
            <a:r>
              <a:rPr lang="ja-JP" altLang="en-US" sz="2400" dirty="0" smtClean="0"/>
              <a:t>　約１年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1843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経過観察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214695"/>
            <a:ext cx="7772870" cy="3576505"/>
          </a:xfrm>
        </p:spPr>
        <p:txBody>
          <a:bodyPr>
            <a:normAutofit lnSpcReduction="10000"/>
          </a:bodyPr>
          <a:lstStyle/>
          <a:p>
            <a:r>
              <a:rPr lang="ja-JP" altLang="en-US" sz="2800" dirty="0" smtClean="0"/>
              <a:t>再発・移転の可能性は１０年後でもあります。</a:t>
            </a:r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lang="ja-JP" altLang="en-US" sz="2800" dirty="0" smtClean="0"/>
              <a:t>しかし、大体の再発・移転は治療後の２年以内に起こります。</a:t>
            </a:r>
            <a:endParaRPr lang="en-US" altLang="ja-JP" sz="2800" dirty="0" smtClean="0"/>
          </a:p>
          <a:p>
            <a:endParaRPr lang="en-US" altLang="ja-JP" sz="2800" dirty="0" smtClean="0"/>
          </a:p>
          <a:p>
            <a:r>
              <a:rPr lang="ja-JP" altLang="en-US" sz="2800" dirty="0" smtClean="0"/>
              <a:t>治療を終えたら、マンモ・検診が毎６ヶ月あります。</a:t>
            </a:r>
            <a:endParaRPr lang="en-US" altLang="ja-JP" sz="2800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695491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早期発見＝予後が良い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altLang="ja-JP" dirty="0" smtClean="0"/>
          </a:p>
          <a:p>
            <a:endParaRPr lang="en-US" dirty="0"/>
          </a:p>
          <a:p>
            <a:r>
              <a:rPr lang="ja-JP" altLang="en-US" sz="3200" dirty="0" smtClean="0"/>
              <a:t>４０</a:t>
            </a:r>
            <a:r>
              <a:rPr lang="en-US" altLang="ja-JP" sz="3200" dirty="0" smtClean="0"/>
              <a:t>〜</a:t>
            </a:r>
            <a:r>
              <a:rPr lang="ja-JP" altLang="en-US" sz="3200" dirty="0" smtClean="0"/>
              <a:t>４５歳から　マンモグラフィーと検診　を始めましょう！</a:t>
            </a:r>
            <a:endParaRPr lang="en-US" altLang="ja-JP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335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知識は力なり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012281"/>
            <a:ext cx="3810000" cy="2133600"/>
          </a:xfrm>
        </p:spPr>
      </p:pic>
    </p:spTree>
    <p:extLst>
      <p:ext uri="{BB962C8B-B14F-4D97-AF65-F5344CB8AC3E}">
        <p14:creationId xmlns:p14="http://schemas.microsoft.com/office/powerpoint/2010/main" val="1750083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ハワイの乳癌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057401"/>
            <a:ext cx="7772870" cy="4343400"/>
          </a:xfrm>
        </p:spPr>
        <p:txBody>
          <a:bodyPr>
            <a:normAutofit fontScale="85000" lnSpcReduction="20000"/>
          </a:bodyPr>
          <a:lstStyle/>
          <a:p>
            <a:r>
              <a:rPr lang="ja-JP" altLang="en-US" sz="2800" dirty="0" smtClean="0"/>
              <a:t>毎年、約１４００人の女性が乳癌の診断を受ける。</a:t>
            </a:r>
            <a:endParaRPr lang="en-US" altLang="ja-JP" sz="2800" dirty="0" smtClean="0"/>
          </a:p>
          <a:p>
            <a:r>
              <a:rPr lang="ja-JP" altLang="en-US" sz="2800" dirty="0" smtClean="0"/>
              <a:t>年に、約１２５人が乳癌のため死亡</a:t>
            </a:r>
            <a:endParaRPr lang="en-US" altLang="ja-JP" sz="2800" dirty="0" smtClean="0"/>
          </a:p>
          <a:p>
            <a:endParaRPr lang="en-US" altLang="ja-JP" sz="2800" dirty="0"/>
          </a:p>
          <a:p>
            <a:r>
              <a:rPr lang="ja-JP" altLang="en-US" sz="2800" dirty="0" smtClean="0"/>
              <a:t>毎年平均約２６９人が日本人・日系人。</a:t>
            </a:r>
            <a:endParaRPr lang="en-US" altLang="ja-JP" sz="2800" dirty="0" smtClean="0"/>
          </a:p>
          <a:p>
            <a:r>
              <a:rPr lang="ja-JP" altLang="en-US" sz="2800" dirty="0" smtClean="0"/>
              <a:t>約３２人の日本人・日系人が乳癌のため死亡。</a:t>
            </a:r>
            <a:endParaRPr lang="en-US" altLang="ja-JP" sz="2800" dirty="0" smtClean="0"/>
          </a:p>
          <a:p>
            <a:endParaRPr lang="en-US" altLang="ja-JP" sz="2800" dirty="0"/>
          </a:p>
          <a:p>
            <a:r>
              <a:rPr lang="ja-JP" altLang="en-US" sz="2800" dirty="0" smtClean="0"/>
              <a:t>診断を受けたハワイの日本人・日系人：</a:t>
            </a:r>
            <a:endParaRPr lang="en-US" altLang="ja-JP" sz="2800" dirty="0" smtClean="0"/>
          </a:p>
          <a:p>
            <a:pPr lvl="1"/>
            <a:r>
              <a:rPr lang="en-US" altLang="ja-JP" sz="2400" dirty="0" smtClean="0"/>
              <a:t>58.0%---- </a:t>
            </a:r>
            <a:r>
              <a:rPr lang="ja-JP" altLang="en-US" sz="2400" dirty="0" smtClean="0"/>
              <a:t>リンパ節に移転していない。</a:t>
            </a:r>
            <a:endParaRPr lang="en-US" altLang="ja-JP" sz="2400" dirty="0" smtClean="0"/>
          </a:p>
          <a:p>
            <a:pPr lvl="1"/>
            <a:r>
              <a:rPr lang="en-US" altLang="ja-JP" sz="2400" dirty="0" smtClean="0"/>
              <a:t>21.5%---- DCIS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645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905482"/>
          </a:xfrm>
        </p:spPr>
        <p:txBody>
          <a:bodyPr/>
          <a:lstStyle/>
          <a:p>
            <a:r>
              <a:rPr lang="ja-JP" altLang="en-US" dirty="0" smtClean="0"/>
              <a:t>乳癌のリスク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752600"/>
            <a:ext cx="4057650" cy="4343399"/>
          </a:xfrm>
        </p:spPr>
        <p:txBody>
          <a:bodyPr/>
          <a:lstStyle/>
          <a:p>
            <a:r>
              <a:rPr lang="ja-JP" altLang="en-US" dirty="0" smtClean="0"/>
              <a:t>閉経後の女性ホルモン補充療法</a:t>
            </a:r>
            <a:endParaRPr lang="en-US" altLang="ja-JP" dirty="0" smtClean="0"/>
          </a:p>
          <a:p>
            <a:r>
              <a:rPr lang="ja-JP" altLang="en-US" dirty="0" smtClean="0"/>
              <a:t>高齢での初産</a:t>
            </a:r>
            <a:endParaRPr lang="en-US" altLang="ja-JP" dirty="0" smtClean="0"/>
          </a:p>
          <a:p>
            <a:r>
              <a:rPr lang="ja-JP" altLang="en-US" dirty="0" smtClean="0"/>
              <a:t>授乳経験がない</a:t>
            </a:r>
            <a:endParaRPr lang="en-US" altLang="ja-JP" dirty="0" smtClean="0"/>
          </a:p>
          <a:p>
            <a:r>
              <a:rPr lang="ja-JP" altLang="en-US" dirty="0" smtClean="0"/>
              <a:t>糖尿病</a:t>
            </a:r>
            <a:endParaRPr lang="en-US" altLang="ja-JP" dirty="0" smtClean="0"/>
          </a:p>
          <a:p>
            <a:r>
              <a:rPr lang="ja-JP" altLang="en-US" dirty="0" smtClean="0"/>
              <a:t>閉経後の肥満</a:t>
            </a:r>
            <a:endParaRPr lang="en-US" altLang="ja-JP" dirty="0" smtClean="0"/>
          </a:p>
          <a:p>
            <a:r>
              <a:rPr lang="ja-JP" altLang="en-US" dirty="0" smtClean="0"/>
              <a:t>早い初経年齢</a:t>
            </a:r>
            <a:endParaRPr lang="en-US" altLang="ja-JP" dirty="0" smtClean="0"/>
          </a:p>
          <a:p>
            <a:r>
              <a:rPr lang="ja-JP" altLang="en-US" dirty="0" smtClean="0"/>
              <a:t>遅い閉経年齢</a:t>
            </a:r>
            <a:endParaRPr lang="en-US" altLang="ja-JP" dirty="0" smtClean="0"/>
          </a:p>
          <a:p>
            <a:endParaRPr lang="en-US" altLang="ja-JP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876800" y="1752600"/>
            <a:ext cx="3829050" cy="4343399"/>
          </a:xfrm>
        </p:spPr>
        <p:txBody>
          <a:bodyPr/>
          <a:lstStyle/>
          <a:p>
            <a:r>
              <a:rPr lang="ja-JP" altLang="en-US" dirty="0" smtClean="0"/>
              <a:t>飲酒</a:t>
            </a:r>
            <a:endParaRPr lang="en-US" altLang="ja-JP" dirty="0" smtClean="0"/>
          </a:p>
          <a:p>
            <a:r>
              <a:rPr lang="ja-JP" altLang="en-US" dirty="0" smtClean="0"/>
              <a:t>喫煙</a:t>
            </a:r>
            <a:endParaRPr lang="en-US" altLang="ja-JP" dirty="0" smtClean="0"/>
          </a:p>
          <a:p>
            <a:r>
              <a:rPr lang="ja-JP" altLang="en-US" dirty="0" smtClean="0"/>
              <a:t>運動不足</a:t>
            </a:r>
            <a:endParaRPr lang="en-US" altLang="ja-JP" dirty="0" smtClean="0"/>
          </a:p>
          <a:p>
            <a:r>
              <a:rPr lang="ja-JP" altLang="en-US" dirty="0" smtClean="0"/>
              <a:t>癌になりやすい遺伝子</a:t>
            </a:r>
            <a:endParaRPr lang="en-US" altLang="ja-JP" dirty="0" smtClean="0"/>
          </a:p>
          <a:p>
            <a:r>
              <a:rPr lang="ja-JP" altLang="en-US" dirty="0" smtClean="0"/>
              <a:t>出生時の体重が重い</a:t>
            </a:r>
            <a:endParaRPr lang="en-US" altLang="ja-JP" dirty="0" smtClean="0"/>
          </a:p>
          <a:p>
            <a:r>
              <a:rPr lang="ja-JP" altLang="en-US" dirty="0"/>
              <a:t>出産経験がない</a:t>
            </a:r>
            <a:endParaRPr lang="en-US" altLang="ja-JP" dirty="0"/>
          </a:p>
          <a:p>
            <a:endParaRPr lang="en-US" altLang="ja-JP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097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703751323"/>
              </p:ext>
            </p:extLst>
          </p:nvPr>
        </p:nvGraphicFramePr>
        <p:xfrm>
          <a:off x="0" y="152400"/>
          <a:ext cx="89916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15240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　　　　　</a:t>
            </a:r>
            <a:r>
              <a:rPr lang="ja-JP" altLang="en-US" sz="2800" dirty="0" smtClean="0"/>
              <a:t>予防できる！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15240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予防できない！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0535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予防できる事：飲酒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1676400"/>
            <a:ext cx="7772870" cy="4114801"/>
          </a:xfrm>
        </p:spPr>
        <p:txBody>
          <a:bodyPr/>
          <a:lstStyle/>
          <a:p>
            <a:endParaRPr lang="en-US" altLang="ja-JP" dirty="0" smtClean="0"/>
          </a:p>
          <a:p>
            <a:r>
              <a:rPr lang="ja-JP" altLang="en-US" sz="2400" dirty="0" smtClean="0"/>
              <a:t>１週間に３杯＝乳癌になる確率が１５％　</a:t>
            </a:r>
            <a:endParaRPr lang="en-US" altLang="ja-JP" sz="2400" dirty="0" smtClean="0"/>
          </a:p>
          <a:p>
            <a:r>
              <a:rPr lang="ja-JP" altLang="en-US" sz="2400" dirty="0" smtClean="0"/>
              <a:t>初期の乳癌患者：週に３</a:t>
            </a:r>
            <a:r>
              <a:rPr lang="en-US" altLang="ja-JP" sz="2400" dirty="0" smtClean="0"/>
              <a:t>〜</a:t>
            </a:r>
            <a:r>
              <a:rPr lang="ja-JP" altLang="en-US" sz="2400" dirty="0" smtClean="0"/>
              <a:t>４杯を飲むと再発率が高くなる。</a:t>
            </a:r>
            <a:endParaRPr lang="en-US" altLang="ja-JP" sz="2400" dirty="0" smtClean="0"/>
          </a:p>
          <a:p>
            <a:endParaRPr lang="en-US" altLang="ja-JP" sz="2400" dirty="0" smtClean="0"/>
          </a:p>
          <a:p>
            <a:r>
              <a:rPr lang="ja-JP" altLang="en-US" sz="2400" dirty="0" smtClean="0"/>
              <a:t>１杯：ビール　</a:t>
            </a:r>
            <a:r>
              <a:rPr lang="en-US" altLang="ja-JP" sz="2400" dirty="0" smtClean="0"/>
              <a:t>350cc</a:t>
            </a:r>
          </a:p>
          <a:p>
            <a:r>
              <a:rPr lang="ja-JP" altLang="en-US" sz="2400" dirty="0" smtClean="0"/>
              <a:t>１杯：ワイン　１５０</a:t>
            </a:r>
            <a:r>
              <a:rPr lang="en-US" altLang="ja-JP" sz="2400" dirty="0" smtClean="0"/>
              <a:t>CC</a:t>
            </a:r>
          </a:p>
          <a:p>
            <a:r>
              <a:rPr lang="ja-JP" altLang="en-US" sz="2400" dirty="0" smtClean="0"/>
              <a:t>１杯：</a:t>
            </a:r>
            <a:r>
              <a:rPr lang="en-US" altLang="ja-JP" sz="2400" dirty="0"/>
              <a:t> </a:t>
            </a:r>
            <a:r>
              <a:rPr lang="ja-JP" altLang="en-US" sz="2400" dirty="0" smtClean="0"/>
              <a:t>お酒　</a:t>
            </a:r>
            <a:r>
              <a:rPr lang="en-US" altLang="ja-JP" sz="2400" dirty="0" smtClean="0"/>
              <a:t>45cc</a:t>
            </a:r>
            <a:endParaRPr lang="en-US" sz="2400" dirty="0"/>
          </a:p>
        </p:txBody>
      </p:sp>
      <p:sp>
        <p:nvSpPr>
          <p:cNvPr id="4" name="Up Arrow 3"/>
          <p:cNvSpPr/>
          <p:nvPr/>
        </p:nvSpPr>
        <p:spPr>
          <a:xfrm>
            <a:off x="5943600" y="2057400"/>
            <a:ext cx="457200" cy="5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3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閉経後の肥満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52675" y="2362200"/>
            <a:ext cx="7772870" cy="3429000"/>
          </a:xfrm>
        </p:spPr>
        <p:txBody>
          <a:bodyPr>
            <a:normAutofit/>
          </a:bodyPr>
          <a:lstStyle/>
          <a:p>
            <a:r>
              <a:rPr lang="ja-JP" altLang="en-US" sz="2400" dirty="0" smtClean="0"/>
              <a:t>閉経後の肥満＝乳癌になる率　３０</a:t>
            </a:r>
            <a:r>
              <a:rPr lang="en-US" altLang="ja-JP" sz="2400" dirty="0" smtClean="0"/>
              <a:t>〜</a:t>
            </a:r>
            <a:r>
              <a:rPr lang="ja-JP" altLang="en-US" sz="2400" dirty="0" smtClean="0"/>
              <a:t>６０％</a:t>
            </a:r>
            <a:endParaRPr lang="en-US" altLang="ja-JP" sz="2400" dirty="0" smtClean="0"/>
          </a:p>
          <a:p>
            <a:endParaRPr lang="en-US" altLang="ja-JP" sz="2400" dirty="0" smtClean="0"/>
          </a:p>
          <a:p>
            <a:r>
              <a:rPr lang="ja-JP" altLang="en-US" sz="2400" dirty="0" smtClean="0"/>
              <a:t>乳癌の再発率：　　　　　　　　　　　乳癌によっての死亡率：</a:t>
            </a:r>
            <a:endParaRPr lang="en-US" altLang="ja-JP" sz="2400" dirty="0" smtClean="0"/>
          </a:p>
          <a:p>
            <a:endParaRPr lang="en-US" altLang="ja-JP" sz="2400" dirty="0"/>
          </a:p>
          <a:p>
            <a:r>
              <a:rPr lang="ja-JP" altLang="en-US" sz="2400" dirty="0" smtClean="0"/>
              <a:t>何キロが肥満？</a:t>
            </a:r>
            <a:endParaRPr lang="en-US" altLang="ja-JP" sz="2400" dirty="0" smtClean="0"/>
          </a:p>
          <a:p>
            <a:endParaRPr lang="en-US" dirty="0"/>
          </a:p>
        </p:txBody>
      </p:sp>
      <p:sp>
        <p:nvSpPr>
          <p:cNvPr id="4" name="Up Arrow 3"/>
          <p:cNvSpPr/>
          <p:nvPr/>
        </p:nvSpPr>
        <p:spPr>
          <a:xfrm>
            <a:off x="6324600" y="2112808"/>
            <a:ext cx="685800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p Arrow 4"/>
          <p:cNvSpPr/>
          <p:nvPr/>
        </p:nvSpPr>
        <p:spPr>
          <a:xfrm>
            <a:off x="2971800" y="3322806"/>
            <a:ext cx="381000" cy="54297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8235045" y="3287485"/>
            <a:ext cx="381000" cy="61362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61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400" dirty="0"/>
              <a:t>Body MASS </a:t>
            </a:r>
            <a:r>
              <a:rPr lang="en-US" sz="2400" dirty="0" smtClean="0"/>
              <a:t>index</a:t>
            </a:r>
          </a:p>
          <a:p>
            <a:r>
              <a:rPr lang="en-US" sz="2400" dirty="0" err="1" smtClean="0"/>
              <a:t>bmi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ja-JP" altLang="en-US" sz="2400" dirty="0"/>
              <a:t>体重（キロ）</a:t>
            </a:r>
            <a:r>
              <a:rPr lang="en-US" altLang="ja-JP" sz="2400" dirty="0"/>
              <a:t>/</a:t>
            </a:r>
            <a:r>
              <a:rPr lang="ja-JP" altLang="en-US" sz="2400" dirty="0"/>
              <a:t>身長（メートル）</a:t>
            </a:r>
            <a:endParaRPr lang="en-US" altLang="ja-JP" sz="2400" dirty="0"/>
          </a:p>
          <a:p>
            <a:r>
              <a:rPr lang="en-US" sz="2400" dirty="0" err="1"/>
              <a:t>Bmi</a:t>
            </a:r>
            <a:r>
              <a:rPr lang="en-US" sz="2400" dirty="0"/>
              <a:t> &gt; 30   obesity (</a:t>
            </a:r>
            <a:r>
              <a:rPr lang="ja-JP" altLang="en-US" sz="2400" dirty="0"/>
              <a:t>肥満）</a:t>
            </a:r>
            <a:endParaRPr lang="en-US" sz="2400" dirty="0"/>
          </a:p>
          <a:p>
            <a:r>
              <a:rPr lang="en-US" sz="2400" dirty="0" err="1"/>
              <a:t>Bmi</a:t>
            </a:r>
            <a:r>
              <a:rPr lang="en-US" sz="2400" dirty="0"/>
              <a:t> &gt; 27.3</a:t>
            </a:r>
            <a:r>
              <a:rPr lang="ja-JP" altLang="en-US" sz="2400" dirty="0"/>
              <a:t>　　</a:t>
            </a:r>
            <a:r>
              <a:rPr lang="en-US" altLang="ja-JP" sz="2400" dirty="0"/>
              <a:t>overweight </a:t>
            </a:r>
            <a:r>
              <a:rPr lang="ja-JP" altLang="en-US" sz="2400" dirty="0"/>
              <a:t>（太り気味</a:t>
            </a:r>
            <a:r>
              <a:rPr lang="ja-JP" altLang="en-US" sz="2400" dirty="0" smtClean="0"/>
              <a:t>）</a:t>
            </a:r>
            <a:endParaRPr lang="en-US" altLang="ja-JP" sz="2400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372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運動不足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ja-JP" altLang="en-US" sz="2400" dirty="0" smtClean="0"/>
              <a:t>１週間に４時間ほど軽い運動か、２時間の激しい運動：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乳癌のリスクが　１０％　減</a:t>
            </a:r>
            <a:endParaRPr lang="en-US" altLang="ja-JP" sz="2400" dirty="0"/>
          </a:p>
          <a:p>
            <a:r>
              <a:rPr lang="ja-JP" altLang="en-US" sz="2400" dirty="0" smtClean="0"/>
              <a:t>初期の乳癌の再発率も低くなる。</a:t>
            </a:r>
            <a:endParaRPr lang="en-US" altLang="ja-JP" sz="2400" dirty="0" smtClean="0"/>
          </a:p>
          <a:p>
            <a:endParaRPr lang="en-US" sz="2400" dirty="0"/>
          </a:p>
          <a:p>
            <a:r>
              <a:rPr lang="ja-JP" altLang="en-US" sz="2400" dirty="0" smtClean="0"/>
              <a:t>体重や食生活を別にしても、運動を定期的にするとリスクを下げる。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06463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2993</TotalTime>
  <Words>468</Words>
  <Application>Microsoft Macintosh PowerPoint</Application>
  <PresentationFormat>On-screen Show (4:3)</PresentationFormat>
  <Paragraphs>136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Droplet</vt:lpstr>
      <vt:lpstr>乳癌のすべての疑問にお答えします： 予防、検診、遺伝、と治療法</vt:lpstr>
      <vt:lpstr>乳癌って？</vt:lpstr>
      <vt:lpstr>ハワイの乳癌</vt:lpstr>
      <vt:lpstr>乳癌のリスク</vt:lpstr>
      <vt:lpstr>PowerPoint Presentation</vt:lpstr>
      <vt:lpstr>予防できる事：飲酒</vt:lpstr>
      <vt:lpstr>閉経後の肥満</vt:lpstr>
      <vt:lpstr>BMI</vt:lpstr>
      <vt:lpstr>運動不足</vt:lpstr>
      <vt:lpstr>乳癌予防</vt:lpstr>
      <vt:lpstr>PowerPoint Presentation</vt:lpstr>
      <vt:lpstr>マンモグラフィー</vt:lpstr>
      <vt:lpstr>ハイリスクの場合</vt:lpstr>
      <vt:lpstr>乳癌は遺伝？</vt:lpstr>
      <vt:lpstr>治療法</vt:lpstr>
      <vt:lpstr>手術</vt:lpstr>
      <vt:lpstr>PowerPoint Presentation</vt:lpstr>
      <vt:lpstr>PowerPoint Presentation</vt:lpstr>
      <vt:lpstr>PowerPoint Presentation</vt:lpstr>
      <vt:lpstr>部分切除術</vt:lpstr>
      <vt:lpstr>薬物療法</vt:lpstr>
      <vt:lpstr>経過観察</vt:lpstr>
      <vt:lpstr>早期発見＝予後が良い</vt:lpstr>
      <vt:lpstr>知識は力なり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乳癌のすべての疑問にお答えします： 予防、検診、遺伝、 と治療法</dc:title>
  <dc:subject/>
  <dc:creator>Ji Kim</dc:creator>
  <cp:keywords/>
  <dc:description/>
  <cp:lastModifiedBy>Makiko Yamamoto</cp:lastModifiedBy>
  <cp:revision>47</cp:revision>
  <dcterms:created xsi:type="dcterms:W3CDTF">2017-07-03T07:27:40Z</dcterms:created>
  <dcterms:modified xsi:type="dcterms:W3CDTF">2017-07-07T16:34:27Z</dcterms:modified>
</cp:coreProperties>
</file>